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260" r:id="rId3"/>
    <p:sldId id="262" r:id="rId4"/>
    <p:sldId id="263" r:id="rId5"/>
    <p:sldId id="266" r:id="rId6"/>
    <p:sldId id="322" r:id="rId7"/>
    <p:sldId id="261" r:id="rId8"/>
    <p:sldId id="267" r:id="rId9"/>
    <p:sldId id="323" r:id="rId10"/>
    <p:sldId id="268" r:id="rId11"/>
    <p:sldId id="269" r:id="rId12"/>
    <p:sldId id="270" r:id="rId13"/>
    <p:sldId id="313" r:id="rId14"/>
    <p:sldId id="271" r:id="rId15"/>
    <p:sldId id="273" r:id="rId16"/>
    <p:sldId id="274" r:id="rId17"/>
    <p:sldId id="275" r:id="rId18"/>
    <p:sldId id="276" r:id="rId19"/>
    <p:sldId id="277" r:id="rId20"/>
    <p:sldId id="278" r:id="rId21"/>
    <p:sldId id="280" r:id="rId22"/>
    <p:sldId id="281" r:id="rId23"/>
    <p:sldId id="282" r:id="rId24"/>
    <p:sldId id="283" r:id="rId25"/>
    <p:sldId id="284" r:id="rId26"/>
    <p:sldId id="285" r:id="rId27"/>
    <p:sldId id="287" r:id="rId28"/>
    <p:sldId id="288" r:id="rId29"/>
    <p:sldId id="289" r:id="rId30"/>
    <p:sldId id="290" r:id="rId31"/>
    <p:sldId id="291" r:id="rId32"/>
    <p:sldId id="292" r:id="rId33"/>
    <p:sldId id="294" r:id="rId34"/>
    <p:sldId id="295" r:id="rId35"/>
    <p:sldId id="296" r:id="rId36"/>
    <p:sldId id="297" r:id="rId37"/>
    <p:sldId id="298" r:id="rId38"/>
    <p:sldId id="299" r:id="rId39"/>
    <p:sldId id="301" r:id="rId40"/>
    <p:sldId id="315" r:id="rId41"/>
    <p:sldId id="302" r:id="rId42"/>
    <p:sldId id="303" r:id="rId43"/>
    <p:sldId id="304" r:id="rId44"/>
    <p:sldId id="305" r:id="rId45"/>
    <p:sldId id="306" r:id="rId46"/>
    <p:sldId id="308" r:id="rId47"/>
    <p:sldId id="309" r:id="rId48"/>
    <p:sldId id="310" r:id="rId49"/>
    <p:sldId id="316" r:id="rId50"/>
    <p:sldId id="318" r:id="rId51"/>
    <p:sldId id="319" r:id="rId52"/>
    <p:sldId id="317" r:id="rId53"/>
    <p:sldId id="320" r:id="rId54"/>
    <p:sldId id="321" r:id="rId55"/>
    <p:sldId id="324" r:id="rId56"/>
    <p:sldId id="32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2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CD8402-72ED-49DE-9FB9-2ABF1AAD9D44}" type="datetimeFigureOut">
              <a:rPr lang="en-US" smtClean="0"/>
              <a:pPr/>
              <a:t>10/11/16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0017A-F3DA-4132-AF63-C5C2D0D8DB9F}" type="slidenum">
              <a:rPr lang="en-US" smtClean="0"/>
              <a:pPr/>
              <a:t>‹#›</a:t>
            </a:fld>
            <a:endParaRPr lang="en-US"/>
          </a:p>
        </p:txBody>
      </p:sp>
    </p:spTree>
    <p:extLst>
      <p:ext uri="{BB962C8B-B14F-4D97-AF65-F5344CB8AC3E}">
        <p14:creationId xmlns:p14="http://schemas.microsoft.com/office/powerpoint/2010/main" val="31577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O’Connor’s textbook of arthroscopic surgery, Philadelphia, 1984.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Thompson (1991) studied meniscal motion with 3-dimensional MRI and cinematic MRI.  Medial meniscal excursion was approximately 5.1 mm, and lateral meniscal excursion, 11.2 mm. The posterior horn excursion has been noted to be less than that of the anterior horn, both medially and laterally. The posterior oblique ligament is firmly attached to the posterior medial meniscus, thereby limiting its displacement and rotation.</a:t>
            </a:r>
          </a:p>
          <a:p>
            <a:pPr>
              <a:spcBef>
                <a:spcPct val="0"/>
              </a:spcBef>
            </a:pPr>
            <a:endParaRPr lang="en-US" smtClean="0"/>
          </a:p>
          <a:p>
            <a:pPr>
              <a:spcBef>
                <a:spcPct val="0"/>
              </a:spcBef>
            </a:pPr>
            <a:r>
              <a:rPr lang="en-US" smtClean="0"/>
              <a:t>Thompson WO, Thaete FL, Fu FH, Dye FF. Tibial meniscal dynamics using three dimensional reconstruction of magnetic resonance images. Am J Sports Med. 1991;19:210-216.</a:t>
            </a:r>
          </a:p>
          <a:p>
            <a:pPr>
              <a:spcBef>
                <a:spcPct val="0"/>
              </a:spcBef>
            </a:pPr>
            <a:endParaRPr lang="en-US" smtClean="0"/>
          </a:p>
          <a:p>
            <a:pPr>
              <a:spcBef>
                <a:spcPct val="0"/>
              </a:spcBef>
            </a:pPr>
            <a:r>
              <a:rPr lang="en-US" smtClean="0"/>
              <a:t>http://www.kneejointsurgery.com/html/meniscus/anatomy.html</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C782C8-AA8F-482F-A62D-DC603174F541}" type="slidenum">
              <a:rPr lang="en-US"/>
              <a:pPr fontAlgn="base">
                <a:spcBef>
                  <a:spcPct val="0"/>
                </a:spcBef>
                <a:spcAft>
                  <a:spcPct val="0"/>
                </a:spcAft>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20017A-F3DA-4132-AF63-C5C2D0D8DB9F}"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0" y="0"/>
            <a:ext cx="9144000" cy="1219200"/>
          </a:xfrm>
          <a:custGeom>
            <a:avLst/>
            <a:gdLst>
              <a:gd name="T0" fmla="*/ 2147483647 w 11520"/>
              <a:gd name="T1" fmla="*/ 0 h 1536"/>
              <a:gd name="T2" fmla="*/ 2147483647 w 11520"/>
              <a:gd name="T3" fmla="*/ 2147483647 h 1536"/>
              <a:gd name="T4" fmla="*/ 2147483647 w 11520"/>
              <a:gd name="T5" fmla="*/ 2147483647 h 1536"/>
              <a:gd name="T6" fmla="*/ 2147483647 w 11520"/>
              <a:gd name="T7" fmla="*/ 2147483647 h 1536"/>
              <a:gd name="T8" fmla="*/ 2147483647 w 11520"/>
              <a:gd name="T9" fmla="*/ 2147483647 h 1536"/>
              <a:gd name="T10" fmla="*/ 2147483647 w 11520"/>
              <a:gd name="T11" fmla="*/ 2147483647 h 1536"/>
              <a:gd name="T12" fmla="*/ 2147483647 w 11520"/>
              <a:gd name="T13" fmla="*/ 2147483647 h 1536"/>
              <a:gd name="T14" fmla="*/ 2147483647 w 11520"/>
              <a:gd name="T15" fmla="*/ 2147483647 h 1536"/>
              <a:gd name="T16" fmla="*/ 2147483647 w 11520"/>
              <a:gd name="T17" fmla="*/ 2147483647 h 1536"/>
              <a:gd name="T18" fmla="*/ 2147483647 w 11520"/>
              <a:gd name="T19" fmla="*/ 2147483647 h 1536"/>
              <a:gd name="T20" fmla="*/ 2147483647 w 11520"/>
              <a:gd name="T21" fmla="*/ 2147483647 h 1536"/>
              <a:gd name="T22" fmla="*/ 2147483647 w 11520"/>
              <a:gd name="T23" fmla="*/ 2147483647 h 1536"/>
              <a:gd name="T24" fmla="*/ 2147483647 w 11520"/>
              <a:gd name="T25" fmla="*/ 2147483647 h 1536"/>
              <a:gd name="T26" fmla="*/ 2147483647 w 11520"/>
              <a:gd name="T27" fmla="*/ 2147483647 h 1536"/>
              <a:gd name="T28" fmla="*/ 2147483647 w 11520"/>
              <a:gd name="T29" fmla="*/ 2147483647 h 1536"/>
              <a:gd name="T30" fmla="*/ 2147483647 w 11520"/>
              <a:gd name="T31" fmla="*/ 2147483647 h 1536"/>
              <a:gd name="T32" fmla="*/ 2147483647 w 11520"/>
              <a:gd name="T33" fmla="*/ 2147483647 h 1536"/>
              <a:gd name="T34" fmla="*/ 2147483647 w 11520"/>
              <a:gd name="T35" fmla="*/ 2147483647 h 1536"/>
              <a:gd name="T36" fmla="*/ 2147483647 w 11520"/>
              <a:gd name="T37" fmla="*/ 2147483647 h 1536"/>
              <a:gd name="T38" fmla="*/ 2147483647 w 11520"/>
              <a:gd name="T39" fmla="*/ 2147483647 h 1536"/>
              <a:gd name="T40" fmla="*/ 2147483647 w 11520"/>
              <a:gd name="T41" fmla="*/ 2147483647 h 1536"/>
              <a:gd name="T42" fmla="*/ 2147483647 w 11520"/>
              <a:gd name="T43" fmla="*/ 2147483647 h 1536"/>
              <a:gd name="T44" fmla="*/ 2147483647 w 11520"/>
              <a:gd name="T45" fmla="*/ 2147483647 h 1536"/>
              <a:gd name="T46" fmla="*/ 2147483647 w 11520"/>
              <a:gd name="T47" fmla="*/ 2147483647 h 1536"/>
              <a:gd name="T48" fmla="*/ 2147483647 w 11520"/>
              <a:gd name="T49" fmla="*/ 2147483647 h 1536"/>
              <a:gd name="T50" fmla="*/ 2147483647 w 11520"/>
              <a:gd name="T51" fmla="*/ 2147483647 h 1536"/>
              <a:gd name="T52" fmla="*/ 2147483647 w 11520"/>
              <a:gd name="T53" fmla="*/ 2147483647 h 1536"/>
              <a:gd name="T54" fmla="*/ 2147483647 w 11520"/>
              <a:gd name="T55" fmla="*/ 2147483647 h 1536"/>
              <a:gd name="T56" fmla="*/ 2147483647 w 11520"/>
              <a:gd name="T57" fmla="*/ 2147483647 h 1536"/>
              <a:gd name="T58" fmla="*/ 2147483647 w 11520"/>
              <a:gd name="T59" fmla="*/ 2147483647 h 1536"/>
              <a:gd name="T60" fmla="*/ 2147483647 w 11520"/>
              <a:gd name="T61" fmla="*/ 2147483647 h 1536"/>
              <a:gd name="T62" fmla="*/ 2147483647 w 11520"/>
              <a:gd name="T63" fmla="*/ 2147483647 h 1536"/>
              <a:gd name="T64" fmla="*/ 2147483647 w 11520"/>
              <a:gd name="T65" fmla="*/ 2147483647 h 1536"/>
              <a:gd name="T66" fmla="*/ 2147483647 w 11520"/>
              <a:gd name="T67" fmla="*/ 2147483647 h 1536"/>
              <a:gd name="T68" fmla="*/ 2147483647 w 11520"/>
              <a:gd name="T69" fmla="*/ 2147483647 h 1536"/>
              <a:gd name="T70" fmla="*/ 2147483647 w 11520"/>
              <a:gd name="T71" fmla="*/ 2147483647 h 1536"/>
              <a:gd name="T72" fmla="*/ 0 w 11520"/>
              <a:gd name="T73" fmla="*/ 2147483647 h 1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520" h="1536">
                <a:moveTo>
                  <a:pt x="0" y="0"/>
                </a:moveTo>
                <a:lnTo>
                  <a:pt x="11520" y="0"/>
                </a:lnTo>
                <a:lnTo>
                  <a:pt x="11520" y="1536"/>
                </a:lnTo>
                <a:lnTo>
                  <a:pt x="11489" y="1521"/>
                </a:lnTo>
                <a:lnTo>
                  <a:pt x="11396" y="1478"/>
                </a:lnTo>
                <a:lnTo>
                  <a:pt x="11325" y="1446"/>
                </a:lnTo>
                <a:lnTo>
                  <a:pt x="11240" y="1410"/>
                </a:lnTo>
                <a:lnTo>
                  <a:pt x="11139" y="1368"/>
                </a:lnTo>
                <a:lnTo>
                  <a:pt x="11022" y="1323"/>
                </a:lnTo>
                <a:lnTo>
                  <a:pt x="10890" y="1272"/>
                </a:lnTo>
                <a:lnTo>
                  <a:pt x="10743" y="1220"/>
                </a:lnTo>
                <a:lnTo>
                  <a:pt x="10581" y="1163"/>
                </a:lnTo>
                <a:lnTo>
                  <a:pt x="10403" y="1104"/>
                </a:lnTo>
                <a:lnTo>
                  <a:pt x="10211" y="1043"/>
                </a:lnTo>
                <a:lnTo>
                  <a:pt x="10002" y="980"/>
                </a:lnTo>
                <a:lnTo>
                  <a:pt x="9779" y="917"/>
                </a:lnTo>
                <a:lnTo>
                  <a:pt x="9662" y="886"/>
                </a:lnTo>
                <a:lnTo>
                  <a:pt x="9540" y="853"/>
                </a:lnTo>
                <a:lnTo>
                  <a:pt x="9416" y="821"/>
                </a:lnTo>
                <a:lnTo>
                  <a:pt x="9287" y="790"/>
                </a:lnTo>
                <a:lnTo>
                  <a:pt x="9155" y="758"/>
                </a:lnTo>
                <a:lnTo>
                  <a:pt x="9018" y="727"/>
                </a:lnTo>
                <a:lnTo>
                  <a:pt x="8879" y="695"/>
                </a:lnTo>
                <a:lnTo>
                  <a:pt x="8735" y="664"/>
                </a:lnTo>
                <a:lnTo>
                  <a:pt x="8586" y="632"/>
                </a:lnTo>
                <a:lnTo>
                  <a:pt x="8436" y="602"/>
                </a:lnTo>
                <a:lnTo>
                  <a:pt x="8280" y="572"/>
                </a:lnTo>
                <a:lnTo>
                  <a:pt x="8123" y="544"/>
                </a:lnTo>
                <a:lnTo>
                  <a:pt x="7959" y="515"/>
                </a:lnTo>
                <a:lnTo>
                  <a:pt x="7794" y="487"/>
                </a:lnTo>
                <a:lnTo>
                  <a:pt x="7623" y="460"/>
                </a:lnTo>
                <a:lnTo>
                  <a:pt x="7451" y="435"/>
                </a:lnTo>
                <a:lnTo>
                  <a:pt x="7274" y="409"/>
                </a:lnTo>
                <a:lnTo>
                  <a:pt x="7092" y="384"/>
                </a:lnTo>
                <a:lnTo>
                  <a:pt x="6908" y="361"/>
                </a:lnTo>
                <a:lnTo>
                  <a:pt x="6719" y="339"/>
                </a:lnTo>
                <a:lnTo>
                  <a:pt x="6527" y="318"/>
                </a:lnTo>
                <a:lnTo>
                  <a:pt x="6332" y="297"/>
                </a:lnTo>
                <a:lnTo>
                  <a:pt x="6132" y="279"/>
                </a:lnTo>
                <a:lnTo>
                  <a:pt x="5930" y="261"/>
                </a:lnTo>
                <a:lnTo>
                  <a:pt x="5723" y="244"/>
                </a:lnTo>
                <a:lnTo>
                  <a:pt x="5513" y="229"/>
                </a:lnTo>
                <a:lnTo>
                  <a:pt x="5298" y="216"/>
                </a:lnTo>
                <a:lnTo>
                  <a:pt x="5081" y="205"/>
                </a:lnTo>
                <a:lnTo>
                  <a:pt x="4859" y="195"/>
                </a:lnTo>
                <a:lnTo>
                  <a:pt x="4634" y="186"/>
                </a:lnTo>
                <a:lnTo>
                  <a:pt x="4406" y="180"/>
                </a:lnTo>
                <a:lnTo>
                  <a:pt x="4173" y="175"/>
                </a:lnTo>
                <a:lnTo>
                  <a:pt x="3938" y="172"/>
                </a:lnTo>
                <a:lnTo>
                  <a:pt x="3698" y="171"/>
                </a:lnTo>
                <a:lnTo>
                  <a:pt x="3471" y="172"/>
                </a:lnTo>
                <a:lnTo>
                  <a:pt x="3252" y="174"/>
                </a:lnTo>
                <a:lnTo>
                  <a:pt x="3041" y="178"/>
                </a:lnTo>
                <a:lnTo>
                  <a:pt x="2835" y="183"/>
                </a:lnTo>
                <a:lnTo>
                  <a:pt x="2637" y="189"/>
                </a:lnTo>
                <a:lnTo>
                  <a:pt x="2447" y="196"/>
                </a:lnTo>
                <a:lnTo>
                  <a:pt x="2264" y="204"/>
                </a:lnTo>
                <a:lnTo>
                  <a:pt x="2087" y="214"/>
                </a:lnTo>
                <a:lnTo>
                  <a:pt x="1917" y="223"/>
                </a:lnTo>
                <a:lnTo>
                  <a:pt x="1755" y="234"/>
                </a:lnTo>
                <a:lnTo>
                  <a:pt x="1599" y="246"/>
                </a:lnTo>
                <a:lnTo>
                  <a:pt x="1452" y="258"/>
                </a:lnTo>
                <a:lnTo>
                  <a:pt x="1311" y="270"/>
                </a:lnTo>
                <a:lnTo>
                  <a:pt x="1176" y="282"/>
                </a:lnTo>
                <a:lnTo>
                  <a:pt x="930" y="307"/>
                </a:lnTo>
                <a:lnTo>
                  <a:pt x="713" y="333"/>
                </a:lnTo>
                <a:lnTo>
                  <a:pt x="525" y="358"/>
                </a:lnTo>
                <a:lnTo>
                  <a:pt x="365" y="381"/>
                </a:lnTo>
                <a:lnTo>
                  <a:pt x="234" y="402"/>
                </a:lnTo>
                <a:lnTo>
                  <a:pt x="132" y="418"/>
                </a:lnTo>
                <a:lnTo>
                  <a:pt x="59" y="432"/>
                </a:lnTo>
                <a:lnTo>
                  <a:pt x="0" y="444"/>
                </a:lnTo>
                <a:lnTo>
                  <a:pt x="0" y="0"/>
                </a:lnTo>
                <a:close/>
              </a:path>
            </a:pathLst>
          </a:custGeom>
          <a:solidFill>
            <a:srgbClr val="501540"/>
          </a:solidFill>
          <a:ln w="9525">
            <a:noFill/>
            <a:round/>
            <a:headEnd/>
            <a:tailEnd/>
          </a:ln>
        </p:spPr>
        <p:txBody>
          <a:bodyPr/>
          <a:lstStyle/>
          <a:p>
            <a:endParaRPr lang="en-US"/>
          </a:p>
        </p:txBody>
      </p:sp>
      <p:sp>
        <p:nvSpPr>
          <p:cNvPr id="5" name="Freeform 4"/>
          <p:cNvSpPr>
            <a:spLocks/>
          </p:cNvSpPr>
          <p:nvPr/>
        </p:nvSpPr>
        <p:spPr bwMode="auto">
          <a:xfrm>
            <a:off x="0" y="5902419"/>
            <a:ext cx="9144000" cy="955581"/>
          </a:xfrm>
          <a:custGeom>
            <a:avLst/>
            <a:gdLst/>
            <a:ahLst/>
            <a:cxnLst>
              <a:cxn ang="0">
                <a:pos x="11520" y="0"/>
              </a:cxn>
              <a:cxn ang="0">
                <a:pos x="11520" y="1536"/>
              </a:cxn>
              <a:cxn ang="0">
                <a:pos x="11396" y="1478"/>
              </a:cxn>
              <a:cxn ang="0">
                <a:pos x="11240" y="1410"/>
              </a:cxn>
              <a:cxn ang="0">
                <a:pos x="11022" y="1323"/>
              </a:cxn>
              <a:cxn ang="0">
                <a:pos x="10743" y="1220"/>
              </a:cxn>
              <a:cxn ang="0">
                <a:pos x="10403" y="1104"/>
              </a:cxn>
              <a:cxn ang="0">
                <a:pos x="10002" y="980"/>
              </a:cxn>
              <a:cxn ang="0">
                <a:pos x="9662" y="886"/>
              </a:cxn>
              <a:cxn ang="0">
                <a:pos x="9416" y="821"/>
              </a:cxn>
              <a:cxn ang="0">
                <a:pos x="9155" y="758"/>
              </a:cxn>
              <a:cxn ang="0">
                <a:pos x="8879" y="695"/>
              </a:cxn>
              <a:cxn ang="0">
                <a:pos x="8586" y="632"/>
              </a:cxn>
              <a:cxn ang="0">
                <a:pos x="8280" y="572"/>
              </a:cxn>
              <a:cxn ang="0">
                <a:pos x="7959" y="515"/>
              </a:cxn>
              <a:cxn ang="0">
                <a:pos x="7623" y="460"/>
              </a:cxn>
              <a:cxn ang="0">
                <a:pos x="7274" y="409"/>
              </a:cxn>
              <a:cxn ang="0">
                <a:pos x="6908" y="361"/>
              </a:cxn>
              <a:cxn ang="0">
                <a:pos x="6527" y="318"/>
              </a:cxn>
              <a:cxn ang="0">
                <a:pos x="6132" y="279"/>
              </a:cxn>
              <a:cxn ang="0">
                <a:pos x="5723" y="244"/>
              </a:cxn>
              <a:cxn ang="0">
                <a:pos x="5298" y="216"/>
              </a:cxn>
              <a:cxn ang="0">
                <a:pos x="4859" y="195"/>
              </a:cxn>
              <a:cxn ang="0">
                <a:pos x="4406" y="180"/>
              </a:cxn>
              <a:cxn ang="0">
                <a:pos x="3938" y="172"/>
              </a:cxn>
              <a:cxn ang="0">
                <a:pos x="3698" y="171"/>
              </a:cxn>
              <a:cxn ang="0">
                <a:pos x="3252" y="174"/>
              </a:cxn>
              <a:cxn ang="0">
                <a:pos x="2835" y="183"/>
              </a:cxn>
              <a:cxn ang="0">
                <a:pos x="2447" y="196"/>
              </a:cxn>
              <a:cxn ang="0">
                <a:pos x="2087" y="214"/>
              </a:cxn>
              <a:cxn ang="0">
                <a:pos x="1755" y="234"/>
              </a:cxn>
              <a:cxn ang="0">
                <a:pos x="1452" y="258"/>
              </a:cxn>
              <a:cxn ang="0">
                <a:pos x="1176" y="282"/>
              </a:cxn>
              <a:cxn ang="0">
                <a:pos x="713" y="333"/>
              </a:cxn>
              <a:cxn ang="0">
                <a:pos x="365" y="381"/>
              </a:cxn>
              <a:cxn ang="0">
                <a:pos x="132" y="418"/>
              </a:cxn>
              <a:cxn ang="0">
                <a:pos x="0" y="444"/>
              </a:cxn>
            </a:cxnLst>
            <a:rect l="0" t="0" r="r" b="b"/>
            <a:pathLst>
              <a:path w="11520" h="1536">
                <a:moveTo>
                  <a:pt x="0" y="0"/>
                </a:moveTo>
                <a:lnTo>
                  <a:pt x="11520" y="0"/>
                </a:lnTo>
                <a:lnTo>
                  <a:pt x="11520" y="1536"/>
                </a:lnTo>
                <a:lnTo>
                  <a:pt x="11520" y="1536"/>
                </a:lnTo>
                <a:lnTo>
                  <a:pt x="11489" y="1521"/>
                </a:lnTo>
                <a:lnTo>
                  <a:pt x="11396" y="1478"/>
                </a:lnTo>
                <a:lnTo>
                  <a:pt x="11325" y="1446"/>
                </a:lnTo>
                <a:lnTo>
                  <a:pt x="11240" y="1410"/>
                </a:lnTo>
                <a:lnTo>
                  <a:pt x="11139" y="1368"/>
                </a:lnTo>
                <a:lnTo>
                  <a:pt x="11022" y="1323"/>
                </a:lnTo>
                <a:lnTo>
                  <a:pt x="10890" y="1272"/>
                </a:lnTo>
                <a:lnTo>
                  <a:pt x="10743" y="1220"/>
                </a:lnTo>
                <a:lnTo>
                  <a:pt x="10581" y="1163"/>
                </a:lnTo>
                <a:lnTo>
                  <a:pt x="10403" y="1104"/>
                </a:lnTo>
                <a:lnTo>
                  <a:pt x="10211" y="1043"/>
                </a:lnTo>
                <a:lnTo>
                  <a:pt x="10002" y="980"/>
                </a:lnTo>
                <a:lnTo>
                  <a:pt x="9779" y="917"/>
                </a:lnTo>
                <a:lnTo>
                  <a:pt x="9662" y="886"/>
                </a:lnTo>
                <a:lnTo>
                  <a:pt x="9540" y="853"/>
                </a:lnTo>
                <a:lnTo>
                  <a:pt x="9416" y="821"/>
                </a:lnTo>
                <a:lnTo>
                  <a:pt x="9287" y="790"/>
                </a:lnTo>
                <a:lnTo>
                  <a:pt x="9155" y="758"/>
                </a:lnTo>
                <a:lnTo>
                  <a:pt x="9018" y="727"/>
                </a:lnTo>
                <a:lnTo>
                  <a:pt x="8879" y="695"/>
                </a:lnTo>
                <a:lnTo>
                  <a:pt x="8735" y="664"/>
                </a:lnTo>
                <a:lnTo>
                  <a:pt x="8586" y="632"/>
                </a:lnTo>
                <a:lnTo>
                  <a:pt x="8436" y="602"/>
                </a:lnTo>
                <a:lnTo>
                  <a:pt x="8280" y="572"/>
                </a:lnTo>
                <a:lnTo>
                  <a:pt x="8123" y="544"/>
                </a:lnTo>
                <a:lnTo>
                  <a:pt x="7959" y="515"/>
                </a:lnTo>
                <a:lnTo>
                  <a:pt x="7794" y="487"/>
                </a:lnTo>
                <a:lnTo>
                  <a:pt x="7623" y="460"/>
                </a:lnTo>
                <a:lnTo>
                  <a:pt x="7451" y="435"/>
                </a:lnTo>
                <a:lnTo>
                  <a:pt x="7274" y="409"/>
                </a:lnTo>
                <a:lnTo>
                  <a:pt x="7092" y="384"/>
                </a:lnTo>
                <a:lnTo>
                  <a:pt x="6908" y="361"/>
                </a:lnTo>
                <a:lnTo>
                  <a:pt x="6719" y="339"/>
                </a:lnTo>
                <a:lnTo>
                  <a:pt x="6527" y="318"/>
                </a:lnTo>
                <a:lnTo>
                  <a:pt x="6332" y="297"/>
                </a:lnTo>
                <a:lnTo>
                  <a:pt x="6132" y="279"/>
                </a:lnTo>
                <a:lnTo>
                  <a:pt x="5930" y="261"/>
                </a:lnTo>
                <a:lnTo>
                  <a:pt x="5723" y="244"/>
                </a:lnTo>
                <a:lnTo>
                  <a:pt x="5513" y="229"/>
                </a:lnTo>
                <a:lnTo>
                  <a:pt x="5298" y="216"/>
                </a:lnTo>
                <a:lnTo>
                  <a:pt x="5081" y="205"/>
                </a:lnTo>
                <a:lnTo>
                  <a:pt x="4859" y="195"/>
                </a:lnTo>
                <a:lnTo>
                  <a:pt x="4634" y="186"/>
                </a:lnTo>
                <a:lnTo>
                  <a:pt x="4406" y="180"/>
                </a:lnTo>
                <a:lnTo>
                  <a:pt x="4173" y="175"/>
                </a:lnTo>
                <a:lnTo>
                  <a:pt x="3938" y="172"/>
                </a:lnTo>
                <a:lnTo>
                  <a:pt x="3698" y="171"/>
                </a:lnTo>
                <a:lnTo>
                  <a:pt x="3698" y="171"/>
                </a:lnTo>
                <a:lnTo>
                  <a:pt x="3471" y="172"/>
                </a:lnTo>
                <a:lnTo>
                  <a:pt x="3252" y="174"/>
                </a:lnTo>
                <a:lnTo>
                  <a:pt x="3041" y="178"/>
                </a:lnTo>
                <a:lnTo>
                  <a:pt x="2835" y="183"/>
                </a:lnTo>
                <a:lnTo>
                  <a:pt x="2637" y="189"/>
                </a:lnTo>
                <a:lnTo>
                  <a:pt x="2447" y="196"/>
                </a:lnTo>
                <a:lnTo>
                  <a:pt x="2264" y="204"/>
                </a:lnTo>
                <a:lnTo>
                  <a:pt x="2087" y="214"/>
                </a:lnTo>
                <a:lnTo>
                  <a:pt x="1917" y="223"/>
                </a:lnTo>
                <a:lnTo>
                  <a:pt x="1755" y="234"/>
                </a:lnTo>
                <a:lnTo>
                  <a:pt x="1599" y="246"/>
                </a:lnTo>
                <a:lnTo>
                  <a:pt x="1452" y="258"/>
                </a:lnTo>
                <a:lnTo>
                  <a:pt x="1311" y="270"/>
                </a:lnTo>
                <a:lnTo>
                  <a:pt x="1176" y="282"/>
                </a:lnTo>
                <a:lnTo>
                  <a:pt x="930" y="307"/>
                </a:lnTo>
                <a:lnTo>
                  <a:pt x="713" y="333"/>
                </a:lnTo>
                <a:lnTo>
                  <a:pt x="525" y="358"/>
                </a:lnTo>
                <a:lnTo>
                  <a:pt x="365" y="381"/>
                </a:lnTo>
                <a:lnTo>
                  <a:pt x="234" y="402"/>
                </a:lnTo>
                <a:lnTo>
                  <a:pt x="132" y="418"/>
                </a:lnTo>
                <a:lnTo>
                  <a:pt x="59" y="432"/>
                </a:lnTo>
                <a:lnTo>
                  <a:pt x="0" y="444"/>
                </a:lnTo>
                <a:lnTo>
                  <a:pt x="0" y="0"/>
                </a:lnTo>
                <a:close/>
              </a:path>
            </a:pathLst>
          </a:custGeom>
          <a:solidFill>
            <a:srgbClr val="535A5D"/>
          </a:solidFill>
          <a:ln w="9525">
            <a:noFill/>
            <a:round/>
            <a:headEnd/>
            <a:tailEnd/>
          </a:ln>
          <a:scene3d>
            <a:camera prst="orthographicFront">
              <a:rot lat="0" lon="0" rev="10800000"/>
            </a:camera>
            <a:lightRig rig="threePt" dir="t"/>
          </a:scene3d>
        </p:spPr>
        <p:txBody>
          <a:bodyPr/>
          <a:lstStyle/>
          <a:p>
            <a:pPr>
              <a:defRPr/>
            </a:pPr>
            <a:endParaRPr lang="en-US">
              <a:latin typeface="Arial" pitchFamily="-108" charset="0"/>
              <a:ea typeface="ＭＳ Ｐゴシック" pitchFamily="-108" charset="-128"/>
              <a:cs typeface="ＭＳ Ｐゴシック" pitchFamily="-108" charset="-128"/>
            </a:endParaRPr>
          </a:p>
        </p:txBody>
      </p:sp>
      <p:pic>
        <p:nvPicPr>
          <p:cNvPr id="6" name="Picture 6" descr="UPMC_1_H_RGB_Tag.eps"/>
          <p:cNvPicPr>
            <a:picLocks noChangeAspect="1"/>
          </p:cNvPicPr>
          <p:nvPr/>
        </p:nvPicPr>
        <p:blipFill>
          <a:blip r:embed="rId2" cstate="print"/>
          <a:srcRect/>
          <a:stretch>
            <a:fillRect/>
          </a:stretch>
        </p:blipFill>
        <p:spPr bwMode="auto">
          <a:xfrm>
            <a:off x="1354138" y="2068513"/>
            <a:ext cx="4506912" cy="711200"/>
          </a:xfrm>
          <a:prstGeom prst="rect">
            <a:avLst/>
          </a:prstGeom>
          <a:noFill/>
          <a:ln w="9525">
            <a:noFill/>
            <a:miter lim="800000"/>
            <a:headEnd/>
            <a:tailEnd/>
          </a:ln>
        </p:spPr>
      </p:pic>
      <p:sp>
        <p:nvSpPr>
          <p:cNvPr id="3075" name="Rectangle 3"/>
          <p:cNvSpPr>
            <a:spLocks noGrp="1" noChangeArrowheads="1"/>
          </p:cNvSpPr>
          <p:nvPr>
            <p:ph type="subTitle" idx="1"/>
          </p:nvPr>
        </p:nvSpPr>
        <p:spPr>
          <a:xfrm>
            <a:off x="1384824" y="4472904"/>
            <a:ext cx="7311227" cy="1021895"/>
          </a:xfrm>
          <a:prstGeom prst="rect">
            <a:avLst/>
          </a:prstGeom>
          <a:ln>
            <a:noFill/>
          </a:ln>
        </p:spPr>
        <p:txBody>
          <a:bodyPr anchor="t" anchorCtr="0"/>
          <a:lstStyle>
            <a:lvl1pPr marL="0" indent="0" algn="l">
              <a:lnSpc>
                <a:spcPct val="100000"/>
              </a:lnSpc>
              <a:spcBef>
                <a:spcPts val="0"/>
              </a:spcBef>
              <a:spcAft>
                <a:spcPts val="0"/>
              </a:spcAft>
              <a:buFontTx/>
              <a:buNone/>
              <a:defRPr sz="2200" b="0" i="0" cap="none" baseline="0">
                <a:solidFill>
                  <a:schemeClr val="tx1"/>
                </a:solidFill>
                <a:latin typeface="Arial"/>
                <a:cs typeface="Arial"/>
              </a:defRPr>
            </a:lvl1pPr>
          </a:lstStyle>
          <a:p>
            <a:r>
              <a:rPr lang="en-US" smtClean="0"/>
              <a:t>Click to edit Master subtitle style</a:t>
            </a:r>
            <a:endParaRPr lang="en-US" dirty="0" smtClean="0"/>
          </a:p>
        </p:txBody>
      </p:sp>
      <p:sp>
        <p:nvSpPr>
          <p:cNvPr id="7" name="Rectangle 2"/>
          <p:cNvSpPr>
            <a:spLocks noGrp="1" noChangeArrowheads="1"/>
          </p:cNvSpPr>
          <p:nvPr>
            <p:ph type="title"/>
          </p:nvPr>
        </p:nvSpPr>
        <p:spPr bwMode="auto">
          <a:xfrm>
            <a:off x="1384824" y="3758753"/>
            <a:ext cx="7311227" cy="430887"/>
          </a:xfrm>
          <a:prstGeom prst="rect">
            <a:avLst/>
          </a:prstGeom>
          <a:noFill/>
          <a:ln w="9525">
            <a:noFill/>
            <a:miter lim="800000"/>
            <a:headEnd/>
            <a:tailEnd/>
          </a:ln>
        </p:spPr>
        <p:txBody>
          <a:bodyPr anchor="b"/>
          <a:lstStyle>
            <a:lvl1pPr marL="0" algn="l">
              <a:lnSpc>
                <a:spcPct val="100000"/>
              </a:lnSpc>
              <a:spcBef>
                <a:spcPts val="0"/>
              </a:spcBef>
              <a:defRPr sz="2800" b="1" cap="none">
                <a:solidFill>
                  <a:schemeClr val="tx1"/>
                </a:solidFill>
              </a:defRPr>
            </a:lvl1pPr>
          </a:lstStyle>
          <a:p>
            <a:pPr lvl="0"/>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887413"/>
          </a:xfrm>
          <a:prstGeom prst="rect">
            <a:avLst/>
          </a:prstGeom>
          <a:solidFill>
            <a:srgbClr val="511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5" descr="UPMC_1_H_RGB_Tag.eps"/>
          <p:cNvPicPr>
            <a:picLocks noChangeAspect="1"/>
          </p:cNvPicPr>
          <p:nvPr/>
        </p:nvPicPr>
        <p:blipFill>
          <a:blip r:embed="rId2" cstate="print"/>
          <a:srcRect/>
          <a:stretch>
            <a:fillRect/>
          </a:stretch>
        </p:blipFill>
        <p:spPr bwMode="auto">
          <a:xfrm>
            <a:off x="7064375" y="6180138"/>
            <a:ext cx="1849438" cy="292100"/>
          </a:xfrm>
          <a:prstGeom prst="rect">
            <a:avLst/>
          </a:prstGeom>
          <a:noFill/>
          <a:ln w="9525">
            <a:noFill/>
            <a:miter lim="800000"/>
            <a:headEnd/>
            <a:tailEnd/>
          </a:ln>
        </p:spPr>
      </p:pic>
      <p:sp>
        <p:nvSpPr>
          <p:cNvPr id="3" name="Content Placeholder 2"/>
          <p:cNvSpPr>
            <a:spLocks noGrp="1"/>
          </p:cNvSpPr>
          <p:nvPr>
            <p:ph idx="1"/>
          </p:nvPr>
        </p:nvSpPr>
        <p:spPr>
          <a:xfrm>
            <a:off x="226154" y="1144634"/>
            <a:ext cx="8689518" cy="4798052"/>
          </a:xfrm>
          <a:prstGeom prst="rect">
            <a:avLst/>
          </a:prstGeom>
        </p:spPr>
        <p:txBody>
          <a:bodyPr/>
          <a:lstStyle>
            <a:lvl1pPr>
              <a:defRPr sz="2400">
                <a:solidFill>
                  <a:schemeClr val="tx1"/>
                </a:solidFill>
                <a:latin typeface="Arial"/>
                <a:cs typeface="Arial"/>
              </a:defRPr>
            </a:lvl1pPr>
            <a:lvl2pPr>
              <a:defRPr sz="2000">
                <a:solidFill>
                  <a:schemeClr val="tx1"/>
                </a:solidFill>
                <a:latin typeface="Arial"/>
                <a:cs typeface="Arial"/>
              </a:defRPr>
            </a:lvl2pPr>
            <a:lvl3pPr>
              <a:defRPr>
                <a:solidFill>
                  <a:schemeClr val="tx1"/>
                </a:solidFill>
                <a:latin typeface="Arial"/>
                <a:cs typeface="Arial"/>
              </a:defRPr>
            </a:lvl3pPr>
            <a:lvl4pPr>
              <a:defRPr sz="1800">
                <a:solidFill>
                  <a:schemeClr val="tx1"/>
                </a:solidFill>
                <a:latin typeface="Arial"/>
                <a:cs typeface="Arial"/>
              </a:defRPr>
            </a:lvl4pPr>
            <a:lvl5pPr>
              <a:defRPr sz="1800">
                <a:solidFill>
                  <a:schemeClr val="tx1"/>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noGrp="1" noChangeArrowheads="1"/>
          </p:cNvSpPr>
          <p:nvPr>
            <p:ph type="title"/>
          </p:nvPr>
        </p:nvSpPr>
        <p:spPr bwMode="auto">
          <a:xfrm>
            <a:off x="222251" y="0"/>
            <a:ext cx="8691562" cy="862395"/>
          </a:xfrm>
          <a:prstGeom prst="rect">
            <a:avLst/>
          </a:prstGeom>
          <a:noFill/>
          <a:ln w="9525">
            <a:noFill/>
            <a:miter lim="800000"/>
            <a:headEnd/>
            <a:tailEnd/>
          </a:ln>
        </p:spPr>
        <p:txBody>
          <a:bodyPr anchor="ctr" anchorCtr="0"/>
          <a:lstStyle/>
          <a:p>
            <a:pPr lvl="0"/>
            <a:r>
              <a:rPr lang="en-US" smtClean="0"/>
              <a:t>Click to edit Master title style</a:t>
            </a:r>
            <a:endParaRPr lang="en-US" dirty="0"/>
          </a:p>
        </p:txBody>
      </p:sp>
      <p:sp>
        <p:nvSpPr>
          <p:cNvPr id="6" name="Rectangle 5"/>
          <p:cNvSpPr>
            <a:spLocks noGrp="1" noChangeArrowheads="1"/>
          </p:cNvSpPr>
          <p:nvPr>
            <p:ph type="sldNum" sz="quarter" idx="10"/>
          </p:nvPr>
        </p:nvSpPr>
        <p:spPr/>
        <p:txBody>
          <a:bodyPr/>
          <a:lstStyle>
            <a:lvl1pPr>
              <a:defRPr/>
            </a:lvl1pPr>
          </a:lstStyle>
          <a:p>
            <a:fld id="{BCA80CEA-60D5-4796-B1BD-BFB3FE95E8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887413"/>
          </a:xfrm>
          <a:prstGeom prst="rect">
            <a:avLst/>
          </a:prstGeom>
          <a:solidFill>
            <a:srgbClr val="511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descr="UPMC_1_H_RGB_Tag.eps"/>
          <p:cNvPicPr>
            <a:picLocks noChangeAspect="1"/>
          </p:cNvPicPr>
          <p:nvPr/>
        </p:nvPicPr>
        <p:blipFill>
          <a:blip r:embed="rId2" cstate="print"/>
          <a:srcRect/>
          <a:stretch>
            <a:fillRect/>
          </a:stretch>
        </p:blipFill>
        <p:spPr bwMode="auto">
          <a:xfrm>
            <a:off x="7064375" y="6180138"/>
            <a:ext cx="1849438" cy="292100"/>
          </a:xfrm>
          <a:prstGeom prst="rect">
            <a:avLst/>
          </a:prstGeom>
          <a:noFill/>
          <a:ln w="9525">
            <a:noFill/>
            <a:miter lim="800000"/>
            <a:headEnd/>
            <a:tailEnd/>
          </a:ln>
        </p:spPr>
      </p:pic>
      <p:sp>
        <p:nvSpPr>
          <p:cNvPr id="3" name="Content Placeholder 2"/>
          <p:cNvSpPr>
            <a:spLocks noGrp="1"/>
          </p:cNvSpPr>
          <p:nvPr>
            <p:ph sz="half" idx="1"/>
          </p:nvPr>
        </p:nvSpPr>
        <p:spPr>
          <a:xfrm>
            <a:off x="226154" y="1144634"/>
            <a:ext cx="4269646" cy="4798051"/>
          </a:xfrm>
          <a:prstGeom prst="rect">
            <a:avLst/>
          </a:prstGeom>
        </p:spPr>
        <p:txBody>
          <a:bodyPr/>
          <a:lstStyle>
            <a:lvl1pPr>
              <a:defRPr sz="2200">
                <a:solidFill>
                  <a:schemeClr val="tx1"/>
                </a:solidFill>
                <a:latin typeface="Arial"/>
                <a:cs typeface="Arial"/>
              </a:defRPr>
            </a:lvl1pPr>
            <a:lvl2pPr>
              <a:defRPr sz="1800">
                <a:solidFill>
                  <a:schemeClr val="tx1"/>
                </a:solidFill>
                <a:latin typeface="Arial"/>
                <a:cs typeface="Arial"/>
              </a:defRPr>
            </a:lvl2pPr>
            <a:lvl3pPr>
              <a:defRPr sz="1800">
                <a:solidFill>
                  <a:schemeClr val="tx1"/>
                </a:solidFill>
                <a:latin typeface="Arial"/>
                <a:cs typeface="Arial"/>
              </a:defRPr>
            </a:lvl3pPr>
            <a:lvl4pPr>
              <a:defRPr sz="1800">
                <a:solidFill>
                  <a:schemeClr val="tx1"/>
                </a:solidFill>
                <a:latin typeface="Arial"/>
                <a:cs typeface="Arial"/>
              </a:defRPr>
            </a:lvl4pPr>
            <a:lvl5pPr>
              <a:defRPr sz="1800">
                <a:solidFill>
                  <a:schemeClr val="tx1"/>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199" y="1144634"/>
            <a:ext cx="4267473" cy="4798051"/>
          </a:xfrm>
          <a:prstGeom prst="rect">
            <a:avLst/>
          </a:prstGeom>
        </p:spPr>
        <p:txBody>
          <a:bodyPr/>
          <a:lstStyle>
            <a:lvl1pPr>
              <a:defRPr sz="2200">
                <a:solidFill>
                  <a:schemeClr val="tx1"/>
                </a:solidFill>
                <a:latin typeface="Arial"/>
                <a:cs typeface="Arial"/>
              </a:defRPr>
            </a:lvl1pPr>
            <a:lvl2pPr>
              <a:defRPr sz="1800">
                <a:solidFill>
                  <a:schemeClr val="tx1"/>
                </a:solidFill>
                <a:latin typeface="Arial"/>
                <a:cs typeface="Arial"/>
              </a:defRPr>
            </a:lvl2pPr>
            <a:lvl3pPr>
              <a:defRPr sz="1800">
                <a:solidFill>
                  <a:schemeClr val="tx1"/>
                </a:solidFill>
                <a:latin typeface="Arial"/>
                <a:cs typeface="Arial"/>
              </a:defRPr>
            </a:lvl3pPr>
            <a:lvl4pPr>
              <a:defRPr sz="1800">
                <a:solidFill>
                  <a:schemeClr val="tx1"/>
                </a:solidFill>
                <a:latin typeface="Arial"/>
                <a:cs typeface="Arial"/>
              </a:defRPr>
            </a:lvl4pPr>
            <a:lvl5pPr>
              <a:defRPr sz="1800">
                <a:solidFill>
                  <a:schemeClr val="tx1"/>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2"/>
          <p:cNvSpPr>
            <a:spLocks noGrp="1" noChangeArrowheads="1"/>
          </p:cNvSpPr>
          <p:nvPr>
            <p:ph type="title"/>
          </p:nvPr>
        </p:nvSpPr>
        <p:spPr bwMode="auto">
          <a:xfrm>
            <a:off x="222251" y="0"/>
            <a:ext cx="8691562" cy="862395"/>
          </a:xfrm>
          <a:prstGeom prst="rect">
            <a:avLst/>
          </a:prstGeom>
          <a:noFill/>
          <a:ln w="9525">
            <a:noFill/>
            <a:miter lim="800000"/>
            <a:headEnd/>
            <a:tailEnd/>
          </a:ln>
        </p:spPr>
        <p:txBody>
          <a:bodyPr anchor="ctr" anchorCtr="0"/>
          <a:lstStyle/>
          <a:p>
            <a:pPr lvl="0"/>
            <a:r>
              <a:rPr lang="en-US" smtClean="0"/>
              <a:t>Click to edit Master title style</a:t>
            </a:r>
            <a:endParaRPr lang="en-US" dirty="0"/>
          </a:p>
        </p:txBody>
      </p:sp>
      <p:sp>
        <p:nvSpPr>
          <p:cNvPr id="7" name="Rectangle 6"/>
          <p:cNvSpPr>
            <a:spLocks noGrp="1" noChangeArrowheads="1"/>
          </p:cNvSpPr>
          <p:nvPr>
            <p:ph type="sldNum" sz="quarter" idx="10"/>
          </p:nvPr>
        </p:nvSpPr>
        <p:spPr/>
        <p:txBody>
          <a:bodyPr/>
          <a:lstStyle>
            <a:lvl1pPr>
              <a:defRPr/>
            </a:lvl1pPr>
          </a:lstStyle>
          <a:p>
            <a:fld id="{BCA80CEA-60D5-4796-B1BD-BFB3FE95E8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887413"/>
          </a:xfrm>
          <a:prstGeom prst="rect">
            <a:avLst/>
          </a:prstGeom>
          <a:solidFill>
            <a:srgbClr val="511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5" descr="UPMC_1_H_RGB_Tag.eps"/>
          <p:cNvPicPr>
            <a:picLocks noChangeAspect="1"/>
          </p:cNvPicPr>
          <p:nvPr/>
        </p:nvPicPr>
        <p:blipFill>
          <a:blip r:embed="rId2" cstate="print"/>
          <a:srcRect/>
          <a:stretch>
            <a:fillRect/>
          </a:stretch>
        </p:blipFill>
        <p:spPr bwMode="auto">
          <a:xfrm>
            <a:off x="7064375" y="6180138"/>
            <a:ext cx="1849438" cy="292100"/>
          </a:xfrm>
          <a:prstGeom prst="rect">
            <a:avLst/>
          </a:prstGeom>
          <a:noFill/>
          <a:ln w="9525">
            <a:noFill/>
            <a:miter lim="800000"/>
            <a:headEnd/>
            <a:tailEnd/>
          </a:ln>
        </p:spPr>
      </p:pic>
      <p:sp>
        <p:nvSpPr>
          <p:cNvPr id="8" name="Rectangle 2"/>
          <p:cNvSpPr>
            <a:spLocks noGrp="1" noChangeArrowheads="1"/>
          </p:cNvSpPr>
          <p:nvPr>
            <p:ph type="title"/>
          </p:nvPr>
        </p:nvSpPr>
        <p:spPr bwMode="auto">
          <a:xfrm>
            <a:off x="222251" y="0"/>
            <a:ext cx="8691562" cy="862395"/>
          </a:xfrm>
          <a:prstGeom prst="rect">
            <a:avLst/>
          </a:prstGeom>
          <a:noFill/>
          <a:ln w="9525">
            <a:noFill/>
            <a:miter lim="800000"/>
            <a:headEnd/>
            <a:tailEnd/>
          </a:ln>
        </p:spPr>
        <p:txBody>
          <a:bodyPr anchor="ctr" anchorCtr="0"/>
          <a:lstStyle/>
          <a:p>
            <a:pPr lvl="0"/>
            <a:r>
              <a:rPr lang="en-US" smtClean="0"/>
              <a:t>Click to edit Master title style</a:t>
            </a:r>
            <a:endParaRPr lang="en-US" dirty="0"/>
          </a:p>
        </p:txBody>
      </p:sp>
      <p:sp>
        <p:nvSpPr>
          <p:cNvPr id="5" name="Rectangle 4"/>
          <p:cNvSpPr>
            <a:spLocks noGrp="1" noChangeArrowheads="1"/>
          </p:cNvSpPr>
          <p:nvPr>
            <p:ph type="sldNum" sz="quarter" idx="10"/>
          </p:nvPr>
        </p:nvSpPr>
        <p:spPr/>
        <p:txBody>
          <a:bodyPr/>
          <a:lstStyle>
            <a:lvl1pPr>
              <a:defRPr/>
            </a:lvl1pPr>
          </a:lstStyle>
          <a:p>
            <a:fld id="{BCA80CEA-60D5-4796-B1BD-BFB3FE95E8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xfrm>
            <a:off x="357188" y="562570"/>
            <a:ext cx="8429625" cy="857250"/>
          </a:xfrm>
          <a:prstGeom prst="rect">
            <a:avLst/>
          </a:prstGeom>
        </p:spPr>
        <p:txBody>
          <a:bodyPr lIns="64291" tIns="32146" rIns="64291" bIns="32146"/>
          <a:lstStyle/>
          <a:p>
            <a:pPr lvl="0">
              <a:defRPr sz="1800">
                <a:solidFill>
                  <a:srgbClr val="000000"/>
                </a:solidFill>
              </a:defRPr>
            </a:pPr>
            <a:r>
              <a:rPr lang="en-US" sz="4900" smtClean="0">
                <a:solidFill>
                  <a:srgbClr val="D93E2B"/>
                </a:solidFill>
              </a:rPr>
              <a:t>Click to edit Master title style</a:t>
            </a:r>
            <a:endParaRPr sz="4900" dirty="0">
              <a:solidFill>
                <a:srgbClr val="D93E2B"/>
              </a:solidFill>
            </a:endParaRPr>
          </a:p>
        </p:txBody>
      </p:sp>
      <p:sp>
        <p:nvSpPr>
          <p:cNvPr id="30" name="Shape 30"/>
          <p:cNvSpPr>
            <a:spLocks noGrp="1"/>
          </p:cNvSpPr>
          <p:nvPr>
            <p:ph type="body" idx="1"/>
          </p:nvPr>
        </p:nvSpPr>
        <p:spPr>
          <a:xfrm>
            <a:off x="357188" y="1848445"/>
            <a:ext cx="8429625" cy="4286250"/>
          </a:xfrm>
          <a:prstGeom prst="rect">
            <a:avLst/>
          </a:prstGeom>
        </p:spPr>
        <p:txBody>
          <a:bodyPr lIns="64291" tIns="32146" rIns="64291" bIns="32146"/>
          <a:lstStyle/>
          <a:p>
            <a:pPr lvl="0">
              <a:defRPr sz="1800">
                <a:solidFill>
                  <a:srgbClr val="000000"/>
                </a:solidFill>
              </a:defRPr>
            </a:pPr>
            <a:r>
              <a:rPr lang="en-US" sz="2500" smtClean="0">
                <a:solidFill>
                  <a:srgbClr val="414141"/>
                </a:solidFill>
              </a:rPr>
              <a:t>Click to edit Master text styles</a:t>
            </a:r>
          </a:p>
          <a:p>
            <a:pPr lvl="1">
              <a:defRPr sz="1800">
                <a:solidFill>
                  <a:srgbClr val="000000"/>
                </a:solidFill>
              </a:defRPr>
            </a:pPr>
            <a:r>
              <a:rPr lang="en-US" sz="2500" smtClean="0">
                <a:solidFill>
                  <a:srgbClr val="414141"/>
                </a:solidFill>
              </a:rPr>
              <a:t>Second level</a:t>
            </a:r>
          </a:p>
          <a:p>
            <a:pPr lvl="2">
              <a:defRPr sz="1800">
                <a:solidFill>
                  <a:srgbClr val="000000"/>
                </a:solidFill>
              </a:defRPr>
            </a:pPr>
            <a:r>
              <a:rPr lang="en-US" sz="2500" smtClean="0">
                <a:solidFill>
                  <a:srgbClr val="414141"/>
                </a:solidFill>
              </a:rPr>
              <a:t>Third level</a:t>
            </a:r>
          </a:p>
          <a:p>
            <a:pPr lvl="3">
              <a:defRPr sz="1800">
                <a:solidFill>
                  <a:srgbClr val="000000"/>
                </a:solidFill>
              </a:defRPr>
            </a:pPr>
            <a:r>
              <a:rPr lang="en-US" sz="2500" smtClean="0">
                <a:solidFill>
                  <a:srgbClr val="414141"/>
                </a:solidFill>
              </a:rPr>
              <a:t>Fourth level</a:t>
            </a:r>
          </a:p>
          <a:p>
            <a:pPr lvl="4">
              <a:defRPr sz="1800">
                <a:solidFill>
                  <a:srgbClr val="000000"/>
                </a:solidFill>
              </a:defRPr>
            </a:pPr>
            <a:r>
              <a:rPr lang="en-US" sz="2500" smtClean="0">
                <a:solidFill>
                  <a:srgbClr val="414141"/>
                </a:solidFill>
              </a:rPr>
              <a:t>Fifth level</a:t>
            </a:r>
            <a:endParaRPr sz="2500" dirty="0">
              <a:solidFill>
                <a:srgbClr val="414141"/>
              </a:solidFill>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609600"/>
            <a:ext cx="6908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0" y="1981200"/>
            <a:ext cx="33782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3782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357188" y="2580680"/>
            <a:ext cx="8429625" cy="1696641"/>
          </a:xfrm>
          <a:prstGeom prst="rect">
            <a:avLst/>
          </a:prstGeom>
        </p:spPr>
        <p:txBody>
          <a:bodyPr lIns="64291" tIns="32146" rIns="64291" bIns="32146"/>
          <a:lstStyle/>
          <a:p>
            <a:pPr lvl="0">
              <a:defRPr sz="1800">
                <a:solidFill>
                  <a:srgbClr val="000000"/>
                </a:solidFill>
              </a:defRPr>
            </a:pPr>
            <a:r>
              <a:rPr lang="en-US" sz="4900" smtClean="0">
                <a:solidFill>
                  <a:srgbClr val="D93E2B"/>
                </a:solidFill>
              </a:rPr>
              <a:t>Click to edit Master title style</a:t>
            </a:r>
            <a:endParaRPr sz="4900" dirty="0">
              <a:solidFill>
                <a:srgbClr val="D93E2B"/>
              </a:solidFill>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902419"/>
            <a:ext cx="9144000" cy="955581"/>
          </a:xfrm>
          <a:custGeom>
            <a:avLst/>
            <a:gdLst/>
            <a:ahLst/>
            <a:cxnLst>
              <a:cxn ang="0">
                <a:pos x="11520" y="0"/>
              </a:cxn>
              <a:cxn ang="0">
                <a:pos x="11520" y="1536"/>
              </a:cxn>
              <a:cxn ang="0">
                <a:pos x="11396" y="1478"/>
              </a:cxn>
              <a:cxn ang="0">
                <a:pos x="11240" y="1410"/>
              </a:cxn>
              <a:cxn ang="0">
                <a:pos x="11022" y="1323"/>
              </a:cxn>
              <a:cxn ang="0">
                <a:pos x="10743" y="1220"/>
              </a:cxn>
              <a:cxn ang="0">
                <a:pos x="10403" y="1104"/>
              </a:cxn>
              <a:cxn ang="0">
                <a:pos x="10002" y="980"/>
              </a:cxn>
              <a:cxn ang="0">
                <a:pos x="9662" y="886"/>
              </a:cxn>
              <a:cxn ang="0">
                <a:pos x="9416" y="821"/>
              </a:cxn>
              <a:cxn ang="0">
                <a:pos x="9155" y="758"/>
              </a:cxn>
              <a:cxn ang="0">
                <a:pos x="8879" y="695"/>
              </a:cxn>
              <a:cxn ang="0">
                <a:pos x="8586" y="632"/>
              </a:cxn>
              <a:cxn ang="0">
                <a:pos x="8280" y="572"/>
              </a:cxn>
              <a:cxn ang="0">
                <a:pos x="7959" y="515"/>
              </a:cxn>
              <a:cxn ang="0">
                <a:pos x="7623" y="460"/>
              </a:cxn>
              <a:cxn ang="0">
                <a:pos x="7274" y="409"/>
              </a:cxn>
              <a:cxn ang="0">
                <a:pos x="6908" y="361"/>
              </a:cxn>
              <a:cxn ang="0">
                <a:pos x="6527" y="318"/>
              </a:cxn>
              <a:cxn ang="0">
                <a:pos x="6132" y="279"/>
              </a:cxn>
              <a:cxn ang="0">
                <a:pos x="5723" y="244"/>
              </a:cxn>
              <a:cxn ang="0">
                <a:pos x="5298" y="216"/>
              </a:cxn>
              <a:cxn ang="0">
                <a:pos x="4859" y="195"/>
              </a:cxn>
              <a:cxn ang="0">
                <a:pos x="4406" y="180"/>
              </a:cxn>
              <a:cxn ang="0">
                <a:pos x="3938" y="172"/>
              </a:cxn>
              <a:cxn ang="0">
                <a:pos x="3698" y="171"/>
              </a:cxn>
              <a:cxn ang="0">
                <a:pos x="3252" y="174"/>
              </a:cxn>
              <a:cxn ang="0">
                <a:pos x="2835" y="183"/>
              </a:cxn>
              <a:cxn ang="0">
                <a:pos x="2447" y="196"/>
              </a:cxn>
              <a:cxn ang="0">
                <a:pos x="2087" y="214"/>
              </a:cxn>
              <a:cxn ang="0">
                <a:pos x="1755" y="234"/>
              </a:cxn>
              <a:cxn ang="0">
                <a:pos x="1452" y="258"/>
              </a:cxn>
              <a:cxn ang="0">
                <a:pos x="1176" y="282"/>
              </a:cxn>
              <a:cxn ang="0">
                <a:pos x="713" y="333"/>
              </a:cxn>
              <a:cxn ang="0">
                <a:pos x="365" y="381"/>
              </a:cxn>
              <a:cxn ang="0">
                <a:pos x="132" y="418"/>
              </a:cxn>
              <a:cxn ang="0">
                <a:pos x="0" y="444"/>
              </a:cxn>
            </a:cxnLst>
            <a:rect l="0" t="0" r="r" b="b"/>
            <a:pathLst>
              <a:path w="11520" h="1536">
                <a:moveTo>
                  <a:pt x="0" y="0"/>
                </a:moveTo>
                <a:lnTo>
                  <a:pt x="11520" y="0"/>
                </a:lnTo>
                <a:lnTo>
                  <a:pt x="11520" y="1536"/>
                </a:lnTo>
                <a:lnTo>
                  <a:pt x="11520" y="1536"/>
                </a:lnTo>
                <a:lnTo>
                  <a:pt x="11489" y="1521"/>
                </a:lnTo>
                <a:lnTo>
                  <a:pt x="11396" y="1478"/>
                </a:lnTo>
                <a:lnTo>
                  <a:pt x="11325" y="1446"/>
                </a:lnTo>
                <a:lnTo>
                  <a:pt x="11240" y="1410"/>
                </a:lnTo>
                <a:lnTo>
                  <a:pt x="11139" y="1368"/>
                </a:lnTo>
                <a:lnTo>
                  <a:pt x="11022" y="1323"/>
                </a:lnTo>
                <a:lnTo>
                  <a:pt x="10890" y="1272"/>
                </a:lnTo>
                <a:lnTo>
                  <a:pt x="10743" y="1220"/>
                </a:lnTo>
                <a:lnTo>
                  <a:pt x="10581" y="1163"/>
                </a:lnTo>
                <a:lnTo>
                  <a:pt x="10403" y="1104"/>
                </a:lnTo>
                <a:lnTo>
                  <a:pt x="10211" y="1043"/>
                </a:lnTo>
                <a:lnTo>
                  <a:pt x="10002" y="980"/>
                </a:lnTo>
                <a:lnTo>
                  <a:pt x="9779" y="917"/>
                </a:lnTo>
                <a:lnTo>
                  <a:pt x="9662" y="886"/>
                </a:lnTo>
                <a:lnTo>
                  <a:pt x="9540" y="853"/>
                </a:lnTo>
                <a:lnTo>
                  <a:pt x="9416" y="821"/>
                </a:lnTo>
                <a:lnTo>
                  <a:pt x="9287" y="790"/>
                </a:lnTo>
                <a:lnTo>
                  <a:pt x="9155" y="758"/>
                </a:lnTo>
                <a:lnTo>
                  <a:pt x="9018" y="727"/>
                </a:lnTo>
                <a:lnTo>
                  <a:pt x="8879" y="695"/>
                </a:lnTo>
                <a:lnTo>
                  <a:pt x="8735" y="664"/>
                </a:lnTo>
                <a:lnTo>
                  <a:pt x="8586" y="632"/>
                </a:lnTo>
                <a:lnTo>
                  <a:pt x="8436" y="602"/>
                </a:lnTo>
                <a:lnTo>
                  <a:pt x="8280" y="572"/>
                </a:lnTo>
                <a:lnTo>
                  <a:pt x="8123" y="544"/>
                </a:lnTo>
                <a:lnTo>
                  <a:pt x="7959" y="515"/>
                </a:lnTo>
                <a:lnTo>
                  <a:pt x="7794" y="487"/>
                </a:lnTo>
                <a:lnTo>
                  <a:pt x="7623" y="460"/>
                </a:lnTo>
                <a:lnTo>
                  <a:pt x="7451" y="435"/>
                </a:lnTo>
                <a:lnTo>
                  <a:pt x="7274" y="409"/>
                </a:lnTo>
                <a:lnTo>
                  <a:pt x="7092" y="384"/>
                </a:lnTo>
                <a:lnTo>
                  <a:pt x="6908" y="361"/>
                </a:lnTo>
                <a:lnTo>
                  <a:pt x="6719" y="339"/>
                </a:lnTo>
                <a:lnTo>
                  <a:pt x="6527" y="318"/>
                </a:lnTo>
                <a:lnTo>
                  <a:pt x="6332" y="297"/>
                </a:lnTo>
                <a:lnTo>
                  <a:pt x="6132" y="279"/>
                </a:lnTo>
                <a:lnTo>
                  <a:pt x="5930" y="261"/>
                </a:lnTo>
                <a:lnTo>
                  <a:pt x="5723" y="244"/>
                </a:lnTo>
                <a:lnTo>
                  <a:pt x="5513" y="229"/>
                </a:lnTo>
                <a:lnTo>
                  <a:pt x="5298" y="216"/>
                </a:lnTo>
                <a:lnTo>
                  <a:pt x="5081" y="205"/>
                </a:lnTo>
                <a:lnTo>
                  <a:pt x="4859" y="195"/>
                </a:lnTo>
                <a:lnTo>
                  <a:pt x="4634" y="186"/>
                </a:lnTo>
                <a:lnTo>
                  <a:pt x="4406" y="180"/>
                </a:lnTo>
                <a:lnTo>
                  <a:pt x="4173" y="175"/>
                </a:lnTo>
                <a:lnTo>
                  <a:pt x="3938" y="172"/>
                </a:lnTo>
                <a:lnTo>
                  <a:pt x="3698" y="171"/>
                </a:lnTo>
                <a:lnTo>
                  <a:pt x="3698" y="171"/>
                </a:lnTo>
                <a:lnTo>
                  <a:pt x="3471" y="172"/>
                </a:lnTo>
                <a:lnTo>
                  <a:pt x="3252" y="174"/>
                </a:lnTo>
                <a:lnTo>
                  <a:pt x="3041" y="178"/>
                </a:lnTo>
                <a:lnTo>
                  <a:pt x="2835" y="183"/>
                </a:lnTo>
                <a:lnTo>
                  <a:pt x="2637" y="189"/>
                </a:lnTo>
                <a:lnTo>
                  <a:pt x="2447" y="196"/>
                </a:lnTo>
                <a:lnTo>
                  <a:pt x="2264" y="204"/>
                </a:lnTo>
                <a:lnTo>
                  <a:pt x="2087" y="214"/>
                </a:lnTo>
                <a:lnTo>
                  <a:pt x="1917" y="223"/>
                </a:lnTo>
                <a:lnTo>
                  <a:pt x="1755" y="234"/>
                </a:lnTo>
                <a:lnTo>
                  <a:pt x="1599" y="246"/>
                </a:lnTo>
                <a:lnTo>
                  <a:pt x="1452" y="258"/>
                </a:lnTo>
                <a:lnTo>
                  <a:pt x="1311" y="270"/>
                </a:lnTo>
                <a:lnTo>
                  <a:pt x="1176" y="282"/>
                </a:lnTo>
                <a:lnTo>
                  <a:pt x="930" y="307"/>
                </a:lnTo>
                <a:lnTo>
                  <a:pt x="713" y="333"/>
                </a:lnTo>
                <a:lnTo>
                  <a:pt x="525" y="358"/>
                </a:lnTo>
                <a:lnTo>
                  <a:pt x="365" y="381"/>
                </a:lnTo>
                <a:lnTo>
                  <a:pt x="234" y="402"/>
                </a:lnTo>
                <a:lnTo>
                  <a:pt x="132" y="418"/>
                </a:lnTo>
                <a:lnTo>
                  <a:pt x="59" y="432"/>
                </a:lnTo>
                <a:lnTo>
                  <a:pt x="0" y="444"/>
                </a:lnTo>
                <a:lnTo>
                  <a:pt x="0" y="0"/>
                </a:lnTo>
                <a:close/>
              </a:path>
            </a:pathLst>
          </a:custGeom>
          <a:solidFill>
            <a:srgbClr val="535A5D"/>
          </a:solidFill>
          <a:ln w="9525">
            <a:noFill/>
            <a:round/>
            <a:headEnd/>
            <a:tailEnd/>
          </a:ln>
          <a:scene3d>
            <a:camera prst="orthographicFront">
              <a:rot lat="0" lon="0" rev="10800000"/>
            </a:camera>
            <a:lightRig rig="threePt" dir="t"/>
          </a:scene3d>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37" name="Rectangle 6"/>
          <p:cNvSpPr>
            <a:spLocks noGrp="1" noChangeArrowheads="1"/>
          </p:cNvSpPr>
          <p:nvPr>
            <p:ph type="sldNum" sz="quarter" idx="4"/>
          </p:nvPr>
        </p:nvSpPr>
        <p:spPr bwMode="auto">
          <a:xfrm>
            <a:off x="244475" y="6208713"/>
            <a:ext cx="427038" cy="649287"/>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1200" b="0">
                <a:solidFill>
                  <a:schemeClr val="bg1"/>
                </a:solidFill>
                <a:cs typeface="Arial" pitchFamily="34" charset="0"/>
              </a:defRPr>
            </a:lvl1pPr>
          </a:lstStyle>
          <a:p>
            <a:fld id="{BCA80CEA-60D5-4796-B1BD-BFB3FE95E8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fontAlgn="base" hangingPunct="1">
        <a:lnSpc>
          <a:spcPts val="2775"/>
        </a:lnSpc>
        <a:spcBef>
          <a:spcPct val="0"/>
        </a:spcBef>
        <a:spcAft>
          <a:spcPct val="0"/>
        </a:spcAft>
        <a:defRPr sz="2400" b="1">
          <a:solidFill>
            <a:schemeClr val="bg1"/>
          </a:solidFill>
          <a:latin typeface="Arial"/>
          <a:ea typeface="ヒラギノ角ゴ Pro W3" charset="-128"/>
          <a:cs typeface="Arial"/>
        </a:defRPr>
      </a:lvl1pPr>
      <a:lvl2pPr algn="l" rtl="0" eaLnBrk="1" fontAlgn="base" hangingPunct="1">
        <a:lnSpc>
          <a:spcPts val="2775"/>
        </a:lnSpc>
        <a:spcBef>
          <a:spcPct val="0"/>
        </a:spcBef>
        <a:spcAft>
          <a:spcPct val="0"/>
        </a:spcAft>
        <a:defRPr sz="2400" b="1">
          <a:solidFill>
            <a:schemeClr val="bg1"/>
          </a:solidFill>
          <a:latin typeface="Arial" pitchFamily="-108" charset="0"/>
          <a:ea typeface="ヒラギノ角ゴ Pro W3" charset="-128"/>
          <a:cs typeface="Arial" pitchFamily="-108" charset="0"/>
        </a:defRPr>
      </a:lvl2pPr>
      <a:lvl3pPr algn="l" rtl="0" eaLnBrk="1" fontAlgn="base" hangingPunct="1">
        <a:lnSpc>
          <a:spcPts val="2775"/>
        </a:lnSpc>
        <a:spcBef>
          <a:spcPct val="0"/>
        </a:spcBef>
        <a:spcAft>
          <a:spcPct val="0"/>
        </a:spcAft>
        <a:defRPr sz="2400" b="1">
          <a:solidFill>
            <a:schemeClr val="bg1"/>
          </a:solidFill>
          <a:latin typeface="Arial" pitchFamily="-108" charset="0"/>
          <a:ea typeface="ヒラギノ角ゴ Pro W3" charset="-128"/>
          <a:cs typeface="Arial" pitchFamily="-108" charset="0"/>
        </a:defRPr>
      </a:lvl3pPr>
      <a:lvl4pPr algn="l" rtl="0" eaLnBrk="1" fontAlgn="base" hangingPunct="1">
        <a:lnSpc>
          <a:spcPts val="2775"/>
        </a:lnSpc>
        <a:spcBef>
          <a:spcPct val="0"/>
        </a:spcBef>
        <a:spcAft>
          <a:spcPct val="0"/>
        </a:spcAft>
        <a:defRPr sz="2400" b="1">
          <a:solidFill>
            <a:schemeClr val="bg1"/>
          </a:solidFill>
          <a:latin typeface="Arial" pitchFamily="-108" charset="0"/>
          <a:ea typeface="ヒラギノ角ゴ Pro W3" charset="-128"/>
          <a:cs typeface="Arial" pitchFamily="-108" charset="0"/>
        </a:defRPr>
      </a:lvl4pPr>
      <a:lvl5pPr algn="l" rtl="0" eaLnBrk="1" fontAlgn="base" hangingPunct="1">
        <a:lnSpc>
          <a:spcPts val="2775"/>
        </a:lnSpc>
        <a:spcBef>
          <a:spcPct val="0"/>
        </a:spcBef>
        <a:spcAft>
          <a:spcPct val="0"/>
        </a:spcAft>
        <a:defRPr sz="2400" b="1">
          <a:solidFill>
            <a:schemeClr val="bg1"/>
          </a:solidFill>
          <a:latin typeface="Arial" pitchFamily="-108" charset="0"/>
          <a:ea typeface="ヒラギノ角ゴ Pro W3" charset="-128"/>
          <a:cs typeface="Arial" pitchFamily="-108" charset="0"/>
        </a:defRPr>
      </a:lvl5pPr>
      <a:lvl6pPr marL="457200" algn="ctr" rtl="0" eaLnBrk="1" fontAlgn="base" hangingPunct="1">
        <a:spcBef>
          <a:spcPct val="0"/>
        </a:spcBef>
        <a:spcAft>
          <a:spcPct val="0"/>
        </a:spcAft>
        <a:defRPr sz="4000">
          <a:solidFill>
            <a:schemeClr val="bg1"/>
          </a:solidFill>
          <a:latin typeface="Helvetica" pitchFamily="34" charset="0"/>
        </a:defRPr>
      </a:lvl6pPr>
      <a:lvl7pPr marL="914400" algn="ctr" rtl="0" eaLnBrk="1" fontAlgn="base" hangingPunct="1">
        <a:spcBef>
          <a:spcPct val="0"/>
        </a:spcBef>
        <a:spcAft>
          <a:spcPct val="0"/>
        </a:spcAft>
        <a:defRPr sz="4000">
          <a:solidFill>
            <a:schemeClr val="bg1"/>
          </a:solidFill>
          <a:latin typeface="Helvetica" pitchFamily="34" charset="0"/>
        </a:defRPr>
      </a:lvl7pPr>
      <a:lvl8pPr marL="1371600" algn="ctr" rtl="0" eaLnBrk="1" fontAlgn="base" hangingPunct="1">
        <a:spcBef>
          <a:spcPct val="0"/>
        </a:spcBef>
        <a:spcAft>
          <a:spcPct val="0"/>
        </a:spcAft>
        <a:defRPr sz="4000">
          <a:solidFill>
            <a:schemeClr val="bg1"/>
          </a:solidFill>
          <a:latin typeface="Helvetica" pitchFamily="34" charset="0"/>
        </a:defRPr>
      </a:lvl8pPr>
      <a:lvl9pPr marL="1828800" algn="ctr" rtl="0" eaLnBrk="1" fontAlgn="base" hangingPunct="1">
        <a:spcBef>
          <a:spcPct val="0"/>
        </a:spcBef>
        <a:spcAft>
          <a:spcPct val="0"/>
        </a:spcAft>
        <a:defRPr sz="4000">
          <a:solidFill>
            <a:schemeClr val="bg1"/>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rgbClr val="072A5E"/>
          </a:solidFill>
          <a:latin typeface="+mn-lt"/>
          <a:ea typeface="ヒラギノ角ゴ Pro W3" charset="-128"/>
          <a:cs typeface="ヒラギノ角ゴ Pro W3" charset="-128"/>
        </a:defRPr>
      </a:lvl1pPr>
      <a:lvl2pPr marL="742950" indent="-285750" algn="l" rtl="0" eaLnBrk="1" fontAlgn="base" hangingPunct="1">
        <a:spcBef>
          <a:spcPct val="20000"/>
        </a:spcBef>
        <a:spcAft>
          <a:spcPct val="0"/>
        </a:spcAft>
        <a:buChar char="–"/>
        <a:defRPr sz="2400">
          <a:solidFill>
            <a:srgbClr val="072A5E"/>
          </a:solidFill>
          <a:latin typeface="+mn-lt"/>
          <a:ea typeface="ヒラギノ角ゴ Pro W3" charset="-128"/>
          <a:cs typeface="ヒラギノ角ゴ Pro W3" charset="0"/>
        </a:defRPr>
      </a:lvl2pPr>
      <a:lvl3pPr marL="1143000" indent="-228600" algn="l" rtl="0" eaLnBrk="1" fontAlgn="base" hangingPunct="1">
        <a:spcBef>
          <a:spcPct val="20000"/>
        </a:spcBef>
        <a:spcAft>
          <a:spcPct val="0"/>
        </a:spcAft>
        <a:buChar char="•"/>
        <a:defRPr sz="2000">
          <a:solidFill>
            <a:srgbClr val="072A5E"/>
          </a:solidFill>
          <a:latin typeface="+mn-lt"/>
          <a:ea typeface="ＭＳ Ｐゴシック" pitchFamily="-109" charset="-128"/>
          <a:cs typeface="ＭＳ Ｐゴシック" pitchFamily="-106" charset="-128"/>
        </a:defRPr>
      </a:lvl3pPr>
      <a:lvl4pPr marL="1600200" indent="-228600" algn="l" rtl="0" eaLnBrk="1" fontAlgn="base" hangingPunct="1">
        <a:spcBef>
          <a:spcPct val="20000"/>
        </a:spcBef>
        <a:spcAft>
          <a:spcPct val="0"/>
        </a:spcAft>
        <a:buChar char="–"/>
        <a:defRPr sz="2000">
          <a:solidFill>
            <a:srgbClr val="072A5E"/>
          </a:solidFill>
          <a:latin typeface="+mn-lt"/>
          <a:ea typeface="ＭＳ Ｐゴシック" pitchFamily="-109" charset="-128"/>
        </a:defRPr>
      </a:lvl4pPr>
      <a:lvl5pPr marL="2057400" indent="-228600" algn="l" rtl="0" eaLnBrk="1" fontAlgn="base" hangingPunct="1">
        <a:spcBef>
          <a:spcPct val="20000"/>
        </a:spcBef>
        <a:spcAft>
          <a:spcPct val="0"/>
        </a:spcAft>
        <a:buChar char="»"/>
        <a:defRPr sz="2000">
          <a:solidFill>
            <a:srgbClr val="072A5E"/>
          </a:solidFill>
          <a:latin typeface="+mn-lt"/>
          <a:ea typeface="ＭＳ Ｐゴシック" pitchFamily="-109"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png"/><Relationship Id="rId3"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Ian Rice MD</a:t>
            </a:r>
            <a:endParaRPr lang="en-US" dirty="0" smtClean="0"/>
          </a:p>
        </p:txBody>
      </p:sp>
      <p:sp>
        <p:nvSpPr>
          <p:cNvPr id="2" name="Title 1"/>
          <p:cNvSpPr>
            <a:spLocks noGrp="1"/>
          </p:cNvSpPr>
          <p:nvPr>
            <p:ph type="title"/>
          </p:nvPr>
        </p:nvSpPr>
        <p:spPr/>
        <p:txBody>
          <a:bodyPr/>
          <a:lstStyle/>
          <a:p>
            <a:r>
              <a:rPr lang="en-US" dirty="0" smtClean="0"/>
              <a:t>Meniscus Injuries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sz="2000" dirty="0" smtClean="0"/>
              <a:t>Complete removal of meniscus results in 2-3X increase in contact stress</a:t>
            </a:r>
          </a:p>
          <a:p>
            <a:endParaRPr lang="en-US" sz="2000" dirty="0" smtClean="0"/>
          </a:p>
          <a:p>
            <a:r>
              <a:rPr lang="en-US" sz="2000" dirty="0" smtClean="0"/>
              <a:t>Removal of inner 1/3 = 10% reduction in contact area and 65% increase in stress</a:t>
            </a:r>
          </a:p>
          <a:p>
            <a:endParaRPr lang="en-US" sz="2000" dirty="0" smtClean="0"/>
          </a:p>
          <a:p>
            <a:r>
              <a:rPr lang="en-US" sz="2000" dirty="0" smtClean="0"/>
              <a:t>Increase loss of meniscal tissue = increase contact stress</a:t>
            </a:r>
          </a:p>
          <a:p>
            <a:endParaRPr lang="en-US" sz="2000" dirty="0" smtClean="0"/>
          </a:p>
          <a:p>
            <a:r>
              <a:rPr lang="en-US" sz="2000" dirty="0" smtClean="0"/>
              <a:t>Medial meniscal root tears have pressures similar to complete </a:t>
            </a:r>
            <a:r>
              <a:rPr lang="en-US" sz="2000" dirty="0" err="1" smtClean="0"/>
              <a:t>meniscectomy</a:t>
            </a:r>
            <a:endParaRPr lang="en-US" sz="2000" dirty="0" smtClean="0"/>
          </a:p>
          <a:p>
            <a:pPr lvl="1"/>
            <a:endParaRPr lang="en-US" dirty="0"/>
          </a:p>
        </p:txBody>
      </p:sp>
      <p:pic>
        <p:nvPicPr>
          <p:cNvPr id="5" name="Content Placeholder 4" descr="Screen Shot 2014-12-10 at 11.56.47 PM.pn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76775" y="2033588"/>
            <a:ext cx="4210050" cy="3019425"/>
          </a:xfrm>
        </p:spPr>
      </p:pic>
      <p:sp>
        <p:nvSpPr>
          <p:cNvPr id="2" name="Title 1"/>
          <p:cNvSpPr>
            <a:spLocks noGrp="1"/>
          </p:cNvSpPr>
          <p:nvPr>
            <p:ph type="title"/>
          </p:nvPr>
        </p:nvSpPr>
        <p:spPr/>
        <p:txBody>
          <a:bodyPr/>
          <a:lstStyle/>
          <a:p>
            <a:r>
              <a:rPr lang="en-US" dirty="0" smtClean="0"/>
              <a:t>Biomechanics</a:t>
            </a:r>
            <a:endParaRPr lang="en-US" dirty="0"/>
          </a:p>
        </p:txBody>
      </p:sp>
    </p:spTree>
    <p:extLst>
      <p:ext uri="{BB962C8B-B14F-4D97-AF65-F5344CB8AC3E}">
        <p14:creationId xmlns:p14="http://schemas.microsoft.com/office/powerpoint/2010/main" val="17389526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History</a:t>
            </a:r>
          </a:p>
          <a:p>
            <a:pPr lvl="1"/>
            <a:r>
              <a:rPr lang="en-US" dirty="0" smtClean="0"/>
              <a:t>Twisting injury with change in direction in younger patients</a:t>
            </a:r>
          </a:p>
          <a:p>
            <a:pPr lvl="1"/>
            <a:r>
              <a:rPr lang="en-US" dirty="0" smtClean="0"/>
              <a:t>Squatting or falling in older patients</a:t>
            </a:r>
          </a:p>
          <a:p>
            <a:pPr lvl="1"/>
            <a:r>
              <a:rPr lang="en-US" dirty="0" smtClean="0"/>
              <a:t>Acute tear usually has insidious swelling</a:t>
            </a:r>
          </a:p>
          <a:p>
            <a:pPr lvl="1"/>
            <a:r>
              <a:rPr lang="en-US" dirty="0" smtClean="0"/>
              <a:t>Joint line location</a:t>
            </a:r>
          </a:p>
          <a:p>
            <a:pPr lvl="1"/>
            <a:r>
              <a:rPr lang="en-US" dirty="0" smtClean="0"/>
              <a:t>Mechanical complaints</a:t>
            </a:r>
          </a:p>
          <a:p>
            <a:pPr lvl="1"/>
            <a:endParaRPr lang="en-US" dirty="0"/>
          </a:p>
        </p:txBody>
      </p:sp>
      <p:sp>
        <p:nvSpPr>
          <p:cNvPr id="2" name="Title 1"/>
          <p:cNvSpPr>
            <a:spLocks noGrp="1"/>
          </p:cNvSpPr>
          <p:nvPr>
            <p:ph type="title"/>
          </p:nvPr>
        </p:nvSpPr>
        <p:spPr/>
        <p:txBody>
          <a:bodyPr/>
          <a:lstStyle/>
          <a:p>
            <a:r>
              <a:rPr lang="en-US" dirty="0" smtClean="0"/>
              <a:t>Evaluation</a:t>
            </a:r>
            <a:endParaRPr lang="en-US" dirty="0"/>
          </a:p>
        </p:txBody>
      </p:sp>
      <p:pic>
        <p:nvPicPr>
          <p:cNvPr id="7" name="Picture 2" descr="http://completept.com/wp-content/uploads/2011/06/torn_meniscus.jpg"/>
          <p:cNvPicPr>
            <a:picLocks noChangeAspect="1" noChangeArrowheads="1"/>
          </p:cNvPicPr>
          <p:nvPr/>
        </p:nvPicPr>
        <p:blipFill>
          <a:blip r:embed="rId2" cstate="print"/>
          <a:srcRect/>
          <a:stretch>
            <a:fillRect/>
          </a:stretch>
        </p:blipFill>
        <p:spPr bwMode="auto">
          <a:xfrm>
            <a:off x="3962400" y="2819400"/>
            <a:ext cx="4707266" cy="2651760"/>
          </a:xfrm>
          <a:prstGeom prst="rect">
            <a:avLst/>
          </a:prstGeom>
          <a:noFill/>
        </p:spPr>
      </p:pic>
    </p:spTree>
    <p:extLst>
      <p:ext uri="{BB962C8B-B14F-4D97-AF65-F5344CB8AC3E}">
        <p14:creationId xmlns:p14="http://schemas.microsoft.com/office/powerpoint/2010/main" val="40878424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z="2000" dirty="0" smtClean="0"/>
              <a:t>Small effusion </a:t>
            </a:r>
          </a:p>
          <a:p>
            <a:endParaRPr lang="en-US" sz="2000" dirty="0" smtClean="0"/>
          </a:p>
          <a:p>
            <a:r>
              <a:rPr lang="en-US" sz="2000" dirty="0" smtClean="0"/>
              <a:t>Joint Line Tenderness</a:t>
            </a:r>
          </a:p>
          <a:p>
            <a:endParaRPr lang="en-US" sz="2000" dirty="0" smtClean="0"/>
          </a:p>
          <a:p>
            <a:r>
              <a:rPr lang="en-US" sz="2000" dirty="0" smtClean="0"/>
              <a:t>McMurray </a:t>
            </a:r>
          </a:p>
          <a:p>
            <a:endParaRPr lang="en-US" sz="2000" dirty="0" smtClean="0"/>
          </a:p>
          <a:p>
            <a:r>
              <a:rPr lang="en-US" sz="2000" dirty="0" err="1" smtClean="0"/>
              <a:t>Apley</a:t>
            </a:r>
            <a:endParaRPr lang="en-US" sz="2000" dirty="0" smtClean="0"/>
          </a:p>
          <a:p>
            <a:endParaRPr lang="en-US" sz="2000" dirty="0" smtClean="0"/>
          </a:p>
          <a:p>
            <a:r>
              <a:rPr lang="en-US" sz="2000" dirty="0" smtClean="0"/>
              <a:t>Thessaly</a:t>
            </a:r>
          </a:p>
          <a:p>
            <a:endParaRPr lang="en-US" sz="2000" dirty="0" smtClean="0"/>
          </a:p>
          <a:p>
            <a:r>
              <a:rPr lang="en-US" sz="2000" dirty="0" smtClean="0"/>
              <a:t>ROM generally normal</a:t>
            </a:r>
          </a:p>
          <a:p>
            <a:pPr lvl="1"/>
            <a:r>
              <a:rPr lang="en-US" sz="1600" dirty="0" smtClean="0"/>
              <a:t>Bucket handle block</a:t>
            </a:r>
          </a:p>
          <a:p>
            <a:pPr lvl="1"/>
            <a:r>
              <a:rPr lang="en-US" sz="1600" dirty="0" smtClean="0"/>
              <a:t>Tight due to effusion</a:t>
            </a:r>
          </a:p>
        </p:txBody>
      </p:sp>
      <p:sp>
        <p:nvSpPr>
          <p:cNvPr id="2" name="Title 1"/>
          <p:cNvSpPr>
            <a:spLocks noGrp="1"/>
          </p:cNvSpPr>
          <p:nvPr>
            <p:ph type="title"/>
          </p:nvPr>
        </p:nvSpPr>
        <p:spPr/>
        <p:txBody>
          <a:bodyPr/>
          <a:lstStyle/>
          <a:p>
            <a:r>
              <a:rPr lang="en-US" dirty="0" smtClean="0"/>
              <a:t>Physical Exam</a:t>
            </a:r>
            <a:endParaRPr lang="en-US" dirty="0"/>
          </a:p>
        </p:txBody>
      </p:sp>
    </p:spTree>
    <p:extLst>
      <p:ext uri="{BB962C8B-B14F-4D97-AF65-F5344CB8AC3E}">
        <p14:creationId xmlns:p14="http://schemas.microsoft.com/office/powerpoint/2010/main" val="6658725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McMurray</a:t>
            </a:r>
            <a:endParaRPr lang="en-US" dirty="0"/>
          </a:p>
        </p:txBody>
      </p:sp>
      <p:pic>
        <p:nvPicPr>
          <p:cNvPr id="6" name="Picture 5" descr="Screen Shot 2014-12-11 at 12.16.14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2415" y="914400"/>
            <a:ext cx="5379170" cy="5029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12-11 at 12.17.14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0594" y="914400"/>
            <a:ext cx="5322812" cy="5029200"/>
          </a:xfrm>
          <a:prstGeom prst="rect">
            <a:avLst/>
          </a:prstGeom>
        </p:spPr>
      </p:pic>
      <p:sp>
        <p:nvSpPr>
          <p:cNvPr id="3" name="Title 2"/>
          <p:cNvSpPr>
            <a:spLocks noGrp="1"/>
          </p:cNvSpPr>
          <p:nvPr>
            <p:ph type="title"/>
          </p:nvPr>
        </p:nvSpPr>
        <p:spPr/>
        <p:txBody>
          <a:bodyPr/>
          <a:lstStyle/>
          <a:p>
            <a:r>
              <a:rPr lang="en-US" dirty="0" smtClean="0"/>
              <a:t>McMurray</a:t>
            </a:r>
            <a:endParaRPr lang="en-US" dirty="0"/>
          </a:p>
        </p:txBody>
      </p:sp>
    </p:spTree>
    <p:extLst>
      <p:ext uri="{BB962C8B-B14F-4D97-AF65-F5344CB8AC3E}">
        <p14:creationId xmlns:p14="http://schemas.microsoft.com/office/powerpoint/2010/main" val="2615128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2-11 at 12.17.33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129" y="914400"/>
            <a:ext cx="6215743" cy="5029200"/>
          </a:xfrm>
          <a:prstGeom prst="rect">
            <a:avLst/>
          </a:prstGeom>
        </p:spPr>
      </p:pic>
      <p:sp>
        <p:nvSpPr>
          <p:cNvPr id="3" name="Title 2"/>
          <p:cNvSpPr>
            <a:spLocks noGrp="1"/>
          </p:cNvSpPr>
          <p:nvPr>
            <p:ph type="title"/>
          </p:nvPr>
        </p:nvSpPr>
        <p:spPr/>
        <p:txBody>
          <a:bodyPr/>
          <a:lstStyle/>
          <a:p>
            <a:r>
              <a:rPr lang="en-US" dirty="0" err="1" smtClean="0"/>
              <a:t>Apley’s</a:t>
            </a:r>
            <a:r>
              <a:rPr lang="en-US" dirty="0" smtClean="0"/>
              <a:t> Compression Test</a:t>
            </a:r>
            <a:endParaRPr lang="en-US" dirty="0"/>
          </a:p>
        </p:txBody>
      </p:sp>
    </p:spTree>
    <p:extLst>
      <p:ext uri="{BB962C8B-B14F-4D97-AF65-F5344CB8AC3E}">
        <p14:creationId xmlns:p14="http://schemas.microsoft.com/office/powerpoint/2010/main" val="39224876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2-11 at 12.18.20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256" y="914400"/>
            <a:ext cx="5443488" cy="5029200"/>
          </a:xfrm>
          <a:prstGeom prst="rect">
            <a:avLst/>
          </a:prstGeom>
        </p:spPr>
      </p:pic>
      <p:sp>
        <p:nvSpPr>
          <p:cNvPr id="3" name="Title 2"/>
          <p:cNvSpPr>
            <a:spLocks noGrp="1"/>
          </p:cNvSpPr>
          <p:nvPr>
            <p:ph type="title"/>
          </p:nvPr>
        </p:nvSpPr>
        <p:spPr/>
        <p:txBody>
          <a:bodyPr/>
          <a:lstStyle/>
          <a:p>
            <a:r>
              <a:rPr lang="en-US" dirty="0" smtClean="0"/>
              <a:t>Thessaly Test</a:t>
            </a:r>
            <a:endParaRPr lang="en-US" dirty="0"/>
          </a:p>
        </p:txBody>
      </p:sp>
    </p:spTree>
    <p:extLst>
      <p:ext uri="{BB962C8B-B14F-4D97-AF65-F5344CB8AC3E}">
        <p14:creationId xmlns:p14="http://schemas.microsoft.com/office/powerpoint/2010/main" val="6492907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Plain films to assess for bony injury and OA</a:t>
            </a:r>
          </a:p>
          <a:p>
            <a:endParaRPr lang="en-US" dirty="0" smtClean="0"/>
          </a:p>
          <a:p>
            <a:r>
              <a:rPr lang="en-US" dirty="0" smtClean="0"/>
              <a:t>MRI is the gold standard of diagnosis</a:t>
            </a:r>
            <a:endParaRPr lang="en-US" dirty="0" smtClean="0"/>
          </a:p>
        </p:txBody>
      </p:sp>
      <p:sp>
        <p:nvSpPr>
          <p:cNvPr id="2" name="Title 1"/>
          <p:cNvSpPr>
            <a:spLocks noGrp="1"/>
          </p:cNvSpPr>
          <p:nvPr>
            <p:ph type="title"/>
          </p:nvPr>
        </p:nvSpPr>
        <p:spPr/>
        <p:txBody>
          <a:bodyPr/>
          <a:lstStyle/>
          <a:p>
            <a:r>
              <a:rPr lang="en-US" dirty="0" smtClean="0"/>
              <a:t>Imaging</a:t>
            </a:r>
            <a:endParaRPr lang="en-US" dirty="0"/>
          </a:p>
        </p:txBody>
      </p:sp>
      <p:pic>
        <p:nvPicPr>
          <p:cNvPr id="37890" name="Picture 2" descr="http://radsource.us/wp-content/uploads/2008/02/4a.jpg"/>
          <p:cNvPicPr>
            <a:picLocks noChangeAspect="1" noChangeArrowheads="1"/>
          </p:cNvPicPr>
          <p:nvPr/>
        </p:nvPicPr>
        <p:blipFill>
          <a:blip r:embed="rId2" cstate="print"/>
          <a:srcRect/>
          <a:stretch>
            <a:fillRect/>
          </a:stretch>
        </p:blipFill>
        <p:spPr bwMode="auto">
          <a:xfrm>
            <a:off x="4648195" y="914400"/>
            <a:ext cx="4084035" cy="5029200"/>
          </a:xfrm>
          <a:prstGeom prst="rect">
            <a:avLst/>
          </a:prstGeom>
          <a:noFill/>
        </p:spPr>
      </p:pic>
    </p:spTree>
    <p:extLst>
      <p:ext uri="{BB962C8B-B14F-4D97-AF65-F5344CB8AC3E}">
        <p14:creationId xmlns:p14="http://schemas.microsoft.com/office/powerpoint/2010/main" val="4644911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285750" indent="-285750">
              <a:buFont typeface="Arial"/>
              <a:buChar char="•"/>
            </a:pPr>
            <a:r>
              <a:rPr lang="en-US" sz="2000" dirty="0" smtClean="0"/>
              <a:t>Typically seen in younger patients</a:t>
            </a:r>
          </a:p>
          <a:p>
            <a:pPr marL="285750" indent="-285750">
              <a:buFont typeface="Arial"/>
              <a:buChar char="•"/>
            </a:pPr>
            <a:r>
              <a:rPr lang="en-US" sz="2000" dirty="0" smtClean="0"/>
              <a:t>High association with ACL tears</a:t>
            </a:r>
          </a:p>
          <a:p>
            <a:pPr marL="285750" indent="-285750">
              <a:buFont typeface="Arial"/>
              <a:buChar char="•"/>
            </a:pPr>
            <a:r>
              <a:rPr lang="en-US" sz="2000" dirty="0" smtClean="0"/>
              <a:t>90% of LVT in MM and 83% in LM are associated with ACL tears</a:t>
            </a:r>
          </a:p>
          <a:p>
            <a:endParaRPr lang="en-US" sz="2000" dirty="0"/>
          </a:p>
        </p:txBody>
      </p:sp>
      <p:sp>
        <p:nvSpPr>
          <p:cNvPr id="2" name="Title 1"/>
          <p:cNvSpPr>
            <a:spLocks noGrp="1"/>
          </p:cNvSpPr>
          <p:nvPr>
            <p:ph type="title"/>
          </p:nvPr>
        </p:nvSpPr>
        <p:spPr/>
        <p:txBody>
          <a:bodyPr/>
          <a:lstStyle/>
          <a:p>
            <a:r>
              <a:rPr lang="en-US" dirty="0" smtClean="0"/>
              <a:t>Longitudinal Vertical Tears</a:t>
            </a:r>
            <a:endParaRPr lang="en-US" dirty="0"/>
          </a:p>
        </p:txBody>
      </p:sp>
      <p:pic>
        <p:nvPicPr>
          <p:cNvPr id="6" name="Picture 5" descr="Screen Shot 2014-12-11 at 12.35.28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286000"/>
            <a:ext cx="8202168" cy="3566160"/>
          </a:xfrm>
          <a:prstGeom prst="rect">
            <a:avLst/>
          </a:prstGeom>
        </p:spPr>
      </p:pic>
    </p:spTree>
    <p:extLst>
      <p:ext uri="{BB962C8B-B14F-4D97-AF65-F5344CB8AC3E}">
        <p14:creationId xmlns:p14="http://schemas.microsoft.com/office/powerpoint/2010/main" val="37643631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12-11 at 12.37.37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613" y="914400"/>
            <a:ext cx="4822775" cy="5029200"/>
          </a:xfrm>
          <a:prstGeom prst="rect">
            <a:avLst/>
          </a:prstGeom>
        </p:spPr>
      </p:pic>
    </p:spTree>
    <p:extLst>
      <p:ext uri="{BB962C8B-B14F-4D97-AF65-F5344CB8AC3E}">
        <p14:creationId xmlns:p14="http://schemas.microsoft.com/office/powerpoint/2010/main" val="30665065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far we haven’t come</a:t>
            </a:r>
            <a:endParaRPr lang="en-US" dirty="0"/>
          </a:p>
        </p:txBody>
      </p:sp>
      <p:pic>
        <p:nvPicPr>
          <p:cNvPr id="7" name="Content Placeholder 6" descr="Screen Shot 2014-12-11 at 12.01.38 AM.pn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6957" r="-6957"/>
          <a:stretch>
            <a:fillRect/>
          </a:stretch>
        </p:blipFill>
        <p:spPr/>
      </p:pic>
      <p:sp>
        <p:nvSpPr>
          <p:cNvPr id="6" name="Content Placeholder 5"/>
          <p:cNvSpPr>
            <a:spLocks noGrp="1"/>
          </p:cNvSpPr>
          <p:nvPr>
            <p:ph sz="half" idx="2"/>
          </p:nvPr>
        </p:nvSpPr>
        <p:spPr/>
        <p:txBody>
          <a:bodyPr>
            <a:normAutofit/>
          </a:bodyPr>
          <a:lstStyle/>
          <a:p>
            <a:r>
              <a:rPr lang="en-US" dirty="0" smtClean="0"/>
              <a:t>“…It </a:t>
            </a:r>
            <a:r>
              <a:rPr lang="en-US" dirty="0"/>
              <a:t>is, however, a clinical fact that one of the semilunar cartilage, usually the internal one, does occasionally become loosened from its attachments; and, in consequence, this body is liable to be displaced either forwards or backwards, and so to interfere with the proper movements of the knee-</a:t>
            </a:r>
            <a:r>
              <a:rPr lang="en-US" dirty="0" smtClean="0"/>
              <a:t>joint…”</a:t>
            </a:r>
            <a:endParaRPr lang="en-US" dirty="0"/>
          </a:p>
        </p:txBody>
      </p:sp>
      <p:sp>
        <p:nvSpPr>
          <p:cNvPr id="5" name="TextBox 4"/>
          <p:cNvSpPr txBox="1"/>
          <p:nvPr/>
        </p:nvSpPr>
        <p:spPr>
          <a:xfrm>
            <a:off x="2971800" y="5955268"/>
            <a:ext cx="2133600" cy="369332"/>
          </a:xfrm>
          <a:prstGeom prst="rect">
            <a:avLst/>
          </a:prstGeom>
          <a:noFill/>
        </p:spPr>
        <p:txBody>
          <a:bodyPr wrap="square" rtlCol="0">
            <a:spAutoFit/>
          </a:bodyPr>
          <a:lstStyle/>
          <a:p>
            <a:r>
              <a:rPr lang="en-US" dirty="0" smtClean="0"/>
              <a:t>1838 - 1907</a:t>
            </a:r>
            <a:endParaRPr lang="en-US" dirty="0"/>
          </a:p>
        </p:txBody>
      </p:sp>
    </p:spTree>
    <p:extLst>
      <p:ext uri="{BB962C8B-B14F-4D97-AF65-F5344CB8AC3E}">
        <p14:creationId xmlns:p14="http://schemas.microsoft.com/office/powerpoint/2010/main" val="13848587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2-11 at 12.38.30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901" y="914400"/>
            <a:ext cx="6172199" cy="5029200"/>
          </a:xfrm>
          <a:prstGeom prst="rect">
            <a:avLst/>
          </a:prstGeom>
        </p:spPr>
      </p:pic>
    </p:spTree>
    <p:extLst>
      <p:ext uri="{BB962C8B-B14F-4D97-AF65-F5344CB8AC3E}">
        <p14:creationId xmlns:p14="http://schemas.microsoft.com/office/powerpoint/2010/main" val="15245016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marL="285750" indent="-285750">
              <a:buFont typeface="Arial"/>
              <a:buChar char="•"/>
            </a:pPr>
            <a:r>
              <a:rPr lang="en-US" sz="2400" dirty="0" smtClean="0"/>
              <a:t>This is a LVT with central </a:t>
            </a:r>
            <a:r>
              <a:rPr lang="en-US" sz="2400" dirty="0" err="1" smtClean="0"/>
              <a:t>margination</a:t>
            </a:r>
            <a:endParaRPr lang="en-US" sz="2400" dirty="0" smtClean="0"/>
          </a:p>
          <a:p>
            <a:pPr marL="285750" indent="-285750">
              <a:buFont typeface="Arial"/>
              <a:buChar char="•"/>
            </a:pPr>
            <a:endParaRPr lang="en-US" sz="2400" dirty="0" smtClean="0"/>
          </a:p>
          <a:p>
            <a:pPr marL="285750" indent="-285750">
              <a:buFont typeface="Arial"/>
              <a:buChar char="•"/>
            </a:pPr>
            <a:r>
              <a:rPr lang="en-US" sz="2400" dirty="0" smtClean="0"/>
              <a:t>Most frequent type of displaced tear</a:t>
            </a:r>
          </a:p>
          <a:p>
            <a:pPr marL="285750" indent="-285750">
              <a:buFont typeface="Arial"/>
              <a:buChar char="•"/>
            </a:pPr>
            <a:endParaRPr lang="en-US" sz="2400" dirty="0" smtClean="0"/>
          </a:p>
          <a:p>
            <a:pPr marL="285750" indent="-285750">
              <a:buFont typeface="Arial"/>
              <a:buChar char="•"/>
            </a:pPr>
            <a:r>
              <a:rPr lang="en-US" sz="2400" dirty="0" smtClean="0"/>
              <a:t>Double PCL</a:t>
            </a:r>
          </a:p>
          <a:p>
            <a:pPr marL="285750" indent="-285750">
              <a:buFont typeface="Arial"/>
              <a:buChar char="•"/>
            </a:pPr>
            <a:r>
              <a:rPr lang="en-US" sz="2400" dirty="0" smtClean="0"/>
              <a:t>Double Anterior Horn</a:t>
            </a:r>
          </a:p>
          <a:p>
            <a:pPr marL="285750" indent="-285750">
              <a:buFont typeface="Arial"/>
              <a:buChar char="•"/>
            </a:pPr>
            <a:r>
              <a:rPr lang="en-US" sz="2400" dirty="0" smtClean="0"/>
              <a:t>Absent Bow</a:t>
            </a:r>
          </a:p>
          <a:p>
            <a:endParaRPr lang="en-US" dirty="0"/>
          </a:p>
        </p:txBody>
      </p:sp>
      <p:sp>
        <p:nvSpPr>
          <p:cNvPr id="2" name="Title 1"/>
          <p:cNvSpPr>
            <a:spLocks noGrp="1"/>
          </p:cNvSpPr>
          <p:nvPr>
            <p:ph type="title"/>
          </p:nvPr>
        </p:nvSpPr>
        <p:spPr/>
        <p:txBody>
          <a:bodyPr/>
          <a:lstStyle/>
          <a:p>
            <a:r>
              <a:rPr lang="en-US" dirty="0" smtClean="0"/>
              <a:t>Bucket Handle Tears</a:t>
            </a:r>
            <a:endParaRPr lang="en-US" dirty="0"/>
          </a:p>
        </p:txBody>
      </p:sp>
      <p:pic>
        <p:nvPicPr>
          <p:cNvPr id="4" name="Picture 3" descr="Screen Shot 2014-12-11 at 12.46.26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3053" y="929640"/>
            <a:ext cx="4554747" cy="4023360"/>
          </a:xfrm>
          <a:prstGeom prst="rect">
            <a:avLst/>
          </a:prstGeom>
        </p:spPr>
      </p:pic>
    </p:spTree>
    <p:extLst>
      <p:ext uri="{BB962C8B-B14F-4D97-AF65-F5344CB8AC3E}">
        <p14:creationId xmlns:p14="http://schemas.microsoft.com/office/powerpoint/2010/main" val="3378221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2-11 at 12.46.14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5493" y="914400"/>
            <a:ext cx="5393015" cy="5029200"/>
          </a:xfrm>
          <a:prstGeom prst="rect">
            <a:avLst/>
          </a:prstGeom>
        </p:spPr>
      </p:pic>
    </p:spTree>
    <p:extLst>
      <p:ext uri="{BB962C8B-B14F-4D97-AF65-F5344CB8AC3E}">
        <p14:creationId xmlns:p14="http://schemas.microsoft.com/office/powerpoint/2010/main" val="13112619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285750" indent="-285750">
              <a:buFont typeface="Arial"/>
              <a:buChar char="•"/>
            </a:pPr>
            <a:r>
              <a:rPr lang="en-US" dirty="0" smtClean="0"/>
              <a:t>Involves the free edge and propagates peripherally</a:t>
            </a:r>
          </a:p>
          <a:p>
            <a:pPr marL="285750" indent="-285750">
              <a:buFont typeface="Arial"/>
              <a:buChar char="•"/>
            </a:pPr>
            <a:r>
              <a:rPr lang="en-US" dirty="0" smtClean="0"/>
              <a:t>Usually degenerative</a:t>
            </a:r>
          </a:p>
          <a:p>
            <a:pPr marL="285750" indent="-285750">
              <a:buFont typeface="Arial"/>
              <a:buChar char="•"/>
            </a:pPr>
            <a:r>
              <a:rPr lang="en-US" dirty="0" smtClean="0"/>
              <a:t>Older patients</a:t>
            </a:r>
          </a:p>
          <a:p>
            <a:endParaRPr lang="en-US" dirty="0"/>
          </a:p>
        </p:txBody>
      </p:sp>
      <p:sp>
        <p:nvSpPr>
          <p:cNvPr id="2" name="Title 1"/>
          <p:cNvSpPr>
            <a:spLocks noGrp="1"/>
          </p:cNvSpPr>
          <p:nvPr>
            <p:ph type="title"/>
          </p:nvPr>
        </p:nvSpPr>
        <p:spPr/>
        <p:txBody>
          <a:bodyPr/>
          <a:lstStyle/>
          <a:p>
            <a:r>
              <a:rPr lang="en-US" dirty="0" smtClean="0"/>
              <a:t>Horizontal Tears</a:t>
            </a:r>
            <a:endParaRPr lang="en-US" dirty="0"/>
          </a:p>
        </p:txBody>
      </p:sp>
      <p:pic>
        <p:nvPicPr>
          <p:cNvPr id="3" name="Picture 2" descr="Screen Shot 2014-12-11 at 12.49.35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293" y="2590800"/>
            <a:ext cx="7837414" cy="3383280"/>
          </a:xfrm>
          <a:prstGeom prst="rect">
            <a:avLst/>
          </a:prstGeom>
        </p:spPr>
      </p:pic>
    </p:spTree>
    <p:extLst>
      <p:ext uri="{BB962C8B-B14F-4D97-AF65-F5344CB8AC3E}">
        <p14:creationId xmlns:p14="http://schemas.microsoft.com/office/powerpoint/2010/main" val="25687207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2-11 at 12.53.05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619" y="975360"/>
            <a:ext cx="5014762" cy="5120640"/>
          </a:xfrm>
          <a:prstGeom prst="rect">
            <a:avLst/>
          </a:prstGeom>
        </p:spPr>
      </p:pic>
    </p:spTree>
    <p:extLst>
      <p:ext uri="{BB962C8B-B14F-4D97-AF65-F5344CB8AC3E}">
        <p14:creationId xmlns:p14="http://schemas.microsoft.com/office/powerpoint/2010/main" val="36552151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2-11 at 12.53.59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36" y="1842149"/>
            <a:ext cx="9108806" cy="3180853"/>
          </a:xfrm>
          <a:prstGeom prst="rect">
            <a:avLst/>
          </a:prstGeom>
        </p:spPr>
      </p:pic>
    </p:spTree>
    <p:extLst>
      <p:ext uri="{BB962C8B-B14F-4D97-AF65-F5344CB8AC3E}">
        <p14:creationId xmlns:p14="http://schemas.microsoft.com/office/powerpoint/2010/main" val="10374978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285750" indent="-285750">
              <a:buFont typeface="Arial"/>
              <a:buChar char="•"/>
            </a:pPr>
            <a:r>
              <a:rPr lang="en-US" sz="2000" dirty="0" smtClean="0"/>
              <a:t>Also involve free edge, but path is perpendicular to long axis</a:t>
            </a:r>
          </a:p>
          <a:p>
            <a:pPr marL="285750" indent="-285750">
              <a:buFont typeface="Arial"/>
              <a:buChar char="•"/>
            </a:pPr>
            <a:r>
              <a:rPr lang="en-US" sz="2000" dirty="0" smtClean="0"/>
              <a:t>Drastically affect ability to resist hoop stresses</a:t>
            </a:r>
          </a:p>
          <a:p>
            <a:pPr marL="285750" indent="-285750">
              <a:buFont typeface="Arial"/>
              <a:buChar char="•"/>
            </a:pPr>
            <a:r>
              <a:rPr lang="en-US" sz="2000" dirty="0" smtClean="0"/>
              <a:t>Deeper the tear, the more drastic the biomechanical consequences</a:t>
            </a:r>
          </a:p>
          <a:p>
            <a:endParaRPr lang="en-US" dirty="0"/>
          </a:p>
        </p:txBody>
      </p:sp>
      <p:sp>
        <p:nvSpPr>
          <p:cNvPr id="2" name="Title 1"/>
          <p:cNvSpPr>
            <a:spLocks noGrp="1"/>
          </p:cNvSpPr>
          <p:nvPr>
            <p:ph type="title"/>
          </p:nvPr>
        </p:nvSpPr>
        <p:spPr/>
        <p:txBody>
          <a:bodyPr/>
          <a:lstStyle/>
          <a:p>
            <a:r>
              <a:rPr lang="en-US" dirty="0" smtClean="0"/>
              <a:t>Radial Tears</a:t>
            </a:r>
            <a:endParaRPr lang="en-US" dirty="0"/>
          </a:p>
        </p:txBody>
      </p:sp>
      <p:pic>
        <p:nvPicPr>
          <p:cNvPr id="4" name="Picture 3" descr="Screen Shot 2014-12-11 at 12.58.18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774" y="2438400"/>
            <a:ext cx="7868453" cy="3383280"/>
          </a:xfrm>
          <a:prstGeom prst="rect">
            <a:avLst/>
          </a:prstGeom>
        </p:spPr>
      </p:pic>
    </p:spTree>
    <p:extLst>
      <p:ext uri="{BB962C8B-B14F-4D97-AF65-F5344CB8AC3E}">
        <p14:creationId xmlns:p14="http://schemas.microsoft.com/office/powerpoint/2010/main" val="277521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2-11 at 12.59.34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0086" y="914400"/>
            <a:ext cx="4923828" cy="5029200"/>
          </a:xfrm>
          <a:prstGeom prst="rect">
            <a:avLst/>
          </a:prstGeom>
        </p:spPr>
      </p:pic>
      <p:sp>
        <p:nvSpPr>
          <p:cNvPr id="6" name="Title 5"/>
          <p:cNvSpPr>
            <a:spLocks noGrp="1"/>
          </p:cNvSpPr>
          <p:nvPr>
            <p:ph type="title"/>
          </p:nvPr>
        </p:nvSpPr>
        <p:spPr/>
        <p:txBody>
          <a:bodyPr/>
          <a:lstStyle/>
          <a:p>
            <a:r>
              <a:rPr lang="en-US" dirty="0" smtClean="0"/>
              <a:t>Radial Tears</a:t>
            </a:r>
            <a:endParaRPr lang="en-US" dirty="0"/>
          </a:p>
        </p:txBody>
      </p:sp>
    </p:spTree>
    <p:extLst>
      <p:ext uri="{BB962C8B-B14F-4D97-AF65-F5344CB8AC3E}">
        <p14:creationId xmlns:p14="http://schemas.microsoft.com/office/powerpoint/2010/main" val="17750855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2-11 at 1.02.03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8614" y="914400"/>
            <a:ext cx="6006773" cy="5029200"/>
          </a:xfrm>
          <a:prstGeom prst="rect">
            <a:avLst/>
          </a:prstGeom>
        </p:spPr>
      </p:pic>
      <p:sp>
        <p:nvSpPr>
          <p:cNvPr id="3" name="Title 2"/>
          <p:cNvSpPr>
            <a:spLocks noGrp="1"/>
          </p:cNvSpPr>
          <p:nvPr>
            <p:ph type="title"/>
          </p:nvPr>
        </p:nvSpPr>
        <p:spPr/>
        <p:txBody>
          <a:bodyPr/>
          <a:lstStyle/>
          <a:p>
            <a:r>
              <a:rPr lang="en-US" dirty="0" smtClean="0"/>
              <a:t>Radial Tear</a:t>
            </a:r>
            <a:endParaRPr lang="en-US" dirty="0"/>
          </a:p>
        </p:txBody>
      </p:sp>
    </p:spTree>
    <p:extLst>
      <p:ext uri="{BB962C8B-B14F-4D97-AF65-F5344CB8AC3E}">
        <p14:creationId xmlns:p14="http://schemas.microsoft.com/office/powerpoint/2010/main" val="407194694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285750" indent="-285750">
              <a:buFont typeface="Arial"/>
              <a:buChar char="•"/>
            </a:pPr>
            <a:r>
              <a:rPr lang="en-US" sz="2000" dirty="0" smtClean="0"/>
              <a:t>AKA vertical flap tear</a:t>
            </a:r>
          </a:p>
          <a:p>
            <a:pPr marL="285750" indent="-285750">
              <a:buFont typeface="Arial"/>
              <a:buChar char="•"/>
            </a:pPr>
            <a:r>
              <a:rPr lang="en-US" sz="2000" dirty="0" smtClean="0"/>
              <a:t>Starts as a radial tear</a:t>
            </a:r>
          </a:p>
          <a:p>
            <a:pPr marL="285750" indent="-285750">
              <a:buFont typeface="Arial"/>
              <a:buChar char="•"/>
            </a:pPr>
            <a:r>
              <a:rPr lang="en-US" sz="2000" dirty="0" smtClean="0"/>
              <a:t>Propagates as a longitudinal</a:t>
            </a:r>
          </a:p>
        </p:txBody>
      </p:sp>
      <p:sp>
        <p:nvSpPr>
          <p:cNvPr id="2" name="Title 1"/>
          <p:cNvSpPr>
            <a:spLocks noGrp="1"/>
          </p:cNvSpPr>
          <p:nvPr>
            <p:ph type="title"/>
          </p:nvPr>
        </p:nvSpPr>
        <p:spPr/>
        <p:txBody>
          <a:bodyPr/>
          <a:lstStyle/>
          <a:p>
            <a:r>
              <a:rPr lang="en-US" dirty="0" smtClean="0"/>
              <a:t>Parrot Beak Tears</a:t>
            </a:r>
            <a:endParaRPr lang="en-US" dirty="0"/>
          </a:p>
        </p:txBody>
      </p:sp>
      <p:pic>
        <p:nvPicPr>
          <p:cNvPr id="4" name="Picture 3" descr="Screen Shot 2014-12-11 at 1.07.20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07" y="2362200"/>
            <a:ext cx="8861362" cy="3362414"/>
          </a:xfrm>
          <a:prstGeom prst="rect">
            <a:avLst/>
          </a:prstGeom>
        </p:spPr>
      </p:pic>
    </p:spTree>
    <p:extLst>
      <p:ext uri="{BB962C8B-B14F-4D97-AF65-F5344CB8AC3E}">
        <p14:creationId xmlns:p14="http://schemas.microsoft.com/office/powerpoint/2010/main" val="39946213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Among most common injuries seen in </a:t>
            </a:r>
            <a:r>
              <a:rPr lang="en-US" dirty="0" smtClean="0"/>
              <a:t>orthopedic practice</a:t>
            </a:r>
            <a:endParaRPr lang="en-US" dirty="0" smtClean="0"/>
          </a:p>
          <a:p>
            <a:endParaRPr lang="en-US" dirty="0" smtClean="0"/>
          </a:p>
          <a:p>
            <a:r>
              <a:rPr lang="en-US" dirty="0" smtClean="0"/>
              <a:t>61 cases per 100,000 per </a:t>
            </a:r>
            <a:r>
              <a:rPr lang="en-US" dirty="0" smtClean="0"/>
              <a:t>year</a:t>
            </a:r>
          </a:p>
          <a:p>
            <a:endParaRPr lang="en-US" dirty="0"/>
          </a:p>
          <a:p>
            <a:r>
              <a:rPr lang="en-US" dirty="0" smtClean="0"/>
              <a:t>Arthroscopic </a:t>
            </a:r>
            <a:r>
              <a:rPr lang="en-US" dirty="0" smtClean="0"/>
              <a:t>partial </a:t>
            </a:r>
            <a:r>
              <a:rPr lang="en-US" dirty="0" err="1" smtClean="0"/>
              <a:t>menisectomy</a:t>
            </a:r>
            <a:r>
              <a:rPr lang="en-US" dirty="0" smtClean="0"/>
              <a:t> </a:t>
            </a:r>
            <a:r>
              <a:rPr lang="en-US" dirty="0" smtClean="0"/>
              <a:t>one of the most common </a:t>
            </a:r>
            <a:r>
              <a:rPr lang="en-US" dirty="0" smtClean="0"/>
              <a:t>orthopedic </a:t>
            </a:r>
            <a:r>
              <a:rPr lang="en-US" dirty="0" smtClean="0"/>
              <a:t>procedures</a:t>
            </a:r>
            <a:endParaRPr lang="en-US" dirty="0"/>
          </a:p>
        </p:txBody>
      </p:sp>
      <p:sp>
        <p:nvSpPr>
          <p:cNvPr id="2" name="Title 1"/>
          <p:cNvSpPr>
            <a:spLocks noGrp="1"/>
          </p:cNvSpPr>
          <p:nvPr>
            <p:ph type="title"/>
          </p:nvPr>
        </p:nvSpPr>
        <p:spPr/>
        <p:txBody>
          <a:bodyPr/>
          <a:lstStyle/>
          <a:p>
            <a:r>
              <a:rPr lang="en-US" dirty="0" smtClean="0"/>
              <a:t>Epidemiology</a:t>
            </a:r>
            <a:endParaRPr lang="en-US" dirty="0"/>
          </a:p>
        </p:txBody>
      </p:sp>
    </p:spTree>
    <p:extLst>
      <p:ext uri="{BB962C8B-B14F-4D97-AF65-F5344CB8AC3E}">
        <p14:creationId xmlns:p14="http://schemas.microsoft.com/office/powerpoint/2010/main" val="4899080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2-11 at 1.08.59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4503" y="914400"/>
            <a:ext cx="5994994" cy="5029200"/>
          </a:xfrm>
          <a:prstGeom prst="rect">
            <a:avLst/>
          </a:prstGeom>
        </p:spPr>
      </p:pic>
      <p:sp>
        <p:nvSpPr>
          <p:cNvPr id="4" name="Title 3"/>
          <p:cNvSpPr>
            <a:spLocks noGrp="1"/>
          </p:cNvSpPr>
          <p:nvPr>
            <p:ph type="title"/>
          </p:nvPr>
        </p:nvSpPr>
        <p:spPr/>
        <p:txBody>
          <a:bodyPr/>
          <a:lstStyle/>
          <a:p>
            <a:r>
              <a:rPr lang="en-US" dirty="0" smtClean="0"/>
              <a:t>Parrot Beak Tear</a:t>
            </a:r>
            <a:endParaRPr lang="en-US" dirty="0"/>
          </a:p>
        </p:txBody>
      </p:sp>
    </p:spTree>
    <p:extLst>
      <p:ext uri="{BB962C8B-B14F-4D97-AF65-F5344CB8AC3E}">
        <p14:creationId xmlns:p14="http://schemas.microsoft.com/office/powerpoint/2010/main" val="7266806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Root Tears</a:t>
            </a:r>
            <a:endParaRPr lang="en-US" dirty="0">
              <a:solidFill>
                <a:schemeClr val="bg1"/>
              </a:solidFill>
            </a:endParaRPr>
          </a:p>
        </p:txBody>
      </p:sp>
      <p:pic>
        <p:nvPicPr>
          <p:cNvPr id="3" name="Picture 2" descr="Screen Shot 2014-12-11 at 1.11.56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758480"/>
            <a:ext cx="4514919" cy="3341040"/>
          </a:xfrm>
          <a:prstGeom prst="rect">
            <a:avLst/>
          </a:prstGeom>
        </p:spPr>
      </p:pic>
      <p:pic>
        <p:nvPicPr>
          <p:cNvPr id="4" name="Picture 3" descr="Screen Shot 2014-12-11 at 1.12.07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545652"/>
            <a:ext cx="4451550" cy="3766696"/>
          </a:xfrm>
          <a:prstGeom prst="rect">
            <a:avLst/>
          </a:prstGeom>
        </p:spPr>
      </p:pic>
    </p:spTree>
    <p:extLst>
      <p:ext uri="{BB962C8B-B14F-4D97-AF65-F5344CB8AC3E}">
        <p14:creationId xmlns:p14="http://schemas.microsoft.com/office/powerpoint/2010/main" val="148662502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12-11 at 2.05.45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1286" y="2057755"/>
            <a:ext cx="3490971" cy="2443680"/>
          </a:xfrm>
          <a:prstGeom prst="rect">
            <a:avLst/>
          </a:prstGeom>
        </p:spPr>
      </p:pic>
      <p:sp>
        <p:nvSpPr>
          <p:cNvPr id="3" name="Content Placeholder 2"/>
          <p:cNvSpPr>
            <a:spLocks noGrp="1"/>
          </p:cNvSpPr>
          <p:nvPr>
            <p:ph sz="half" idx="1"/>
          </p:nvPr>
        </p:nvSpPr>
        <p:spPr/>
        <p:txBody>
          <a:bodyPr/>
          <a:lstStyle/>
          <a:p>
            <a:r>
              <a:rPr lang="en-US" dirty="0" smtClean="0"/>
              <a:t>Non-surgical</a:t>
            </a:r>
          </a:p>
          <a:p>
            <a:pPr lvl="1"/>
            <a:endParaRPr lang="en-US" dirty="0" smtClean="0"/>
          </a:p>
          <a:p>
            <a:pPr lvl="1"/>
            <a:r>
              <a:rPr lang="en-US" dirty="0" smtClean="0"/>
              <a:t>Stable, longitudinal &lt;10mm with &lt;3-5mm displacement</a:t>
            </a:r>
          </a:p>
          <a:p>
            <a:pPr lvl="1"/>
            <a:endParaRPr lang="en-US" dirty="0" smtClean="0"/>
          </a:p>
          <a:p>
            <a:pPr lvl="1"/>
            <a:r>
              <a:rPr lang="en-US" dirty="0" smtClean="0"/>
              <a:t>Degenerative tears with concomitant OA</a:t>
            </a:r>
          </a:p>
          <a:p>
            <a:pPr lvl="1"/>
            <a:endParaRPr lang="en-US" dirty="0" smtClean="0"/>
          </a:p>
          <a:p>
            <a:pPr lvl="1"/>
            <a:r>
              <a:rPr lang="en-US" dirty="0" smtClean="0"/>
              <a:t>&lt;3mm radial tears</a:t>
            </a:r>
          </a:p>
          <a:p>
            <a:pPr lvl="1"/>
            <a:endParaRPr lang="en-US" dirty="0" smtClean="0"/>
          </a:p>
          <a:p>
            <a:pPr lvl="1"/>
            <a:r>
              <a:rPr lang="en-US" dirty="0" smtClean="0"/>
              <a:t>Stable partial tears</a:t>
            </a:r>
          </a:p>
        </p:txBody>
      </p:sp>
      <p:sp>
        <p:nvSpPr>
          <p:cNvPr id="2" name="Title 1"/>
          <p:cNvSpPr>
            <a:spLocks noGrp="1"/>
          </p:cNvSpPr>
          <p:nvPr>
            <p:ph type="title"/>
          </p:nvPr>
        </p:nvSpPr>
        <p:spPr/>
        <p:txBody>
          <a:bodyPr/>
          <a:lstStyle/>
          <a:p>
            <a:r>
              <a:rPr lang="en-US" dirty="0" smtClean="0"/>
              <a:t>Treatment</a:t>
            </a:r>
            <a:endParaRPr lang="en-US" dirty="0"/>
          </a:p>
        </p:txBody>
      </p:sp>
      <p:pic>
        <p:nvPicPr>
          <p:cNvPr id="5" name="Picture 4" descr="Screen Shot 2014-12-11 at 2.05.07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164" y="-529"/>
            <a:ext cx="2483836" cy="2058284"/>
          </a:xfrm>
          <a:prstGeom prst="rect">
            <a:avLst/>
          </a:prstGeom>
        </p:spPr>
      </p:pic>
      <p:pic>
        <p:nvPicPr>
          <p:cNvPr id="7" name="Picture 6" descr="Screen Shot 2014-12-11 at 2.06.55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0789" y="4501434"/>
            <a:ext cx="3573211" cy="2356565"/>
          </a:xfrm>
          <a:prstGeom prst="rect">
            <a:avLst/>
          </a:prstGeom>
        </p:spPr>
      </p:pic>
    </p:spTree>
    <p:extLst>
      <p:ext uri="{BB962C8B-B14F-4D97-AF65-F5344CB8AC3E}">
        <p14:creationId xmlns:p14="http://schemas.microsoft.com/office/powerpoint/2010/main" val="375945447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Indications</a:t>
            </a:r>
          </a:p>
          <a:p>
            <a:pPr lvl="1"/>
            <a:endParaRPr lang="en-US" dirty="0" smtClean="0"/>
          </a:p>
          <a:p>
            <a:pPr lvl="1"/>
            <a:r>
              <a:rPr lang="en-US" dirty="0" smtClean="0"/>
              <a:t>Radial</a:t>
            </a:r>
          </a:p>
          <a:p>
            <a:pPr lvl="1"/>
            <a:endParaRPr lang="en-US" dirty="0" smtClean="0"/>
          </a:p>
          <a:p>
            <a:pPr lvl="1"/>
            <a:r>
              <a:rPr lang="en-US" dirty="0" smtClean="0"/>
              <a:t>Flap</a:t>
            </a:r>
          </a:p>
          <a:p>
            <a:pPr lvl="1"/>
            <a:endParaRPr lang="en-US" dirty="0" smtClean="0"/>
          </a:p>
          <a:p>
            <a:pPr lvl="1"/>
            <a:r>
              <a:rPr lang="en-US" dirty="0" smtClean="0"/>
              <a:t>Horizontal</a:t>
            </a:r>
          </a:p>
          <a:p>
            <a:pPr lvl="1"/>
            <a:endParaRPr lang="en-US" dirty="0" smtClean="0"/>
          </a:p>
          <a:p>
            <a:pPr lvl="1"/>
            <a:r>
              <a:rPr lang="en-US" dirty="0" smtClean="0"/>
              <a:t>Complex</a:t>
            </a:r>
          </a:p>
          <a:p>
            <a:pPr lvl="1"/>
            <a:endParaRPr lang="en-US" dirty="0" smtClean="0"/>
          </a:p>
          <a:p>
            <a:pPr lvl="1"/>
            <a:r>
              <a:rPr lang="en-US" dirty="0" smtClean="0"/>
              <a:t>White-white tears</a:t>
            </a:r>
            <a:endParaRPr lang="en-US" dirty="0"/>
          </a:p>
        </p:txBody>
      </p:sp>
      <p:pic>
        <p:nvPicPr>
          <p:cNvPr id="5" name="Content Placeholder 4" descr="Screen Shot 2014-12-11 at 2.12.48 AM.pn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344110"/>
            <a:ext cx="4267200" cy="4398380"/>
          </a:xfrm>
        </p:spPr>
      </p:pic>
      <p:sp>
        <p:nvSpPr>
          <p:cNvPr id="2" name="Title 1"/>
          <p:cNvSpPr>
            <a:spLocks noGrp="1"/>
          </p:cNvSpPr>
          <p:nvPr>
            <p:ph type="title"/>
          </p:nvPr>
        </p:nvSpPr>
        <p:spPr/>
        <p:txBody>
          <a:bodyPr/>
          <a:lstStyle/>
          <a:p>
            <a:r>
              <a:rPr lang="en-US" dirty="0" err="1" smtClean="0"/>
              <a:t>Meniscectomy</a:t>
            </a:r>
            <a:endParaRPr lang="en-US" dirty="0"/>
          </a:p>
        </p:txBody>
      </p:sp>
    </p:spTree>
    <p:extLst>
      <p:ext uri="{BB962C8B-B14F-4D97-AF65-F5344CB8AC3E}">
        <p14:creationId xmlns:p14="http://schemas.microsoft.com/office/powerpoint/2010/main" val="327908397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z="1800" dirty="0" smtClean="0"/>
              <a:t>Goal  is to debride tear and leave stable rim</a:t>
            </a:r>
          </a:p>
          <a:p>
            <a:pPr>
              <a:buNone/>
            </a:pPr>
            <a:endParaRPr lang="en-US" sz="1800" dirty="0" smtClean="0"/>
          </a:p>
          <a:p>
            <a:r>
              <a:rPr lang="en-US" sz="1800" dirty="0" smtClean="0"/>
              <a:t>Preservation is ideal</a:t>
            </a:r>
          </a:p>
          <a:p>
            <a:endParaRPr lang="en-US" sz="1800" dirty="0" smtClean="0"/>
          </a:p>
          <a:p>
            <a:r>
              <a:rPr lang="en-US" sz="1800" dirty="0" smtClean="0"/>
              <a:t>80% satisfactory function at 5 yrs</a:t>
            </a:r>
          </a:p>
          <a:p>
            <a:endParaRPr lang="en-US" sz="1800" dirty="0" smtClean="0"/>
          </a:p>
          <a:p>
            <a:r>
              <a:rPr lang="en-US" sz="1800" dirty="0" smtClean="0"/>
              <a:t>Lateral debridement = faster degeneration</a:t>
            </a:r>
            <a:endParaRPr lang="en-US" sz="1800" dirty="0"/>
          </a:p>
        </p:txBody>
      </p:sp>
      <p:pic>
        <p:nvPicPr>
          <p:cNvPr id="5" name="Content Placeholder 4" descr="Screen Shot 2014-12-11 at 2.18.27 AM.pn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43450" y="2033588"/>
            <a:ext cx="4076700" cy="3019425"/>
          </a:xfrm>
        </p:spPr>
      </p:pic>
      <p:sp>
        <p:nvSpPr>
          <p:cNvPr id="2" name="Title 1"/>
          <p:cNvSpPr>
            <a:spLocks noGrp="1"/>
          </p:cNvSpPr>
          <p:nvPr>
            <p:ph type="title"/>
          </p:nvPr>
        </p:nvSpPr>
        <p:spPr/>
        <p:txBody>
          <a:bodyPr/>
          <a:lstStyle/>
          <a:p>
            <a:r>
              <a:rPr lang="en-US" dirty="0" err="1" smtClean="0"/>
              <a:t>Meniscectomy</a:t>
            </a:r>
            <a:endParaRPr lang="en-US" dirty="0"/>
          </a:p>
        </p:txBody>
      </p:sp>
    </p:spTree>
    <p:extLst>
      <p:ext uri="{BB962C8B-B14F-4D97-AF65-F5344CB8AC3E}">
        <p14:creationId xmlns:p14="http://schemas.microsoft.com/office/powerpoint/2010/main" val="24582149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Predictors of Positive Result</a:t>
            </a:r>
          </a:p>
          <a:p>
            <a:pPr lvl="1"/>
            <a:endParaRPr lang="en-US" dirty="0" smtClean="0"/>
          </a:p>
          <a:p>
            <a:pPr lvl="1"/>
            <a:r>
              <a:rPr lang="en-US" dirty="0" smtClean="0"/>
              <a:t>&lt; 40yo</a:t>
            </a:r>
          </a:p>
          <a:p>
            <a:pPr lvl="1"/>
            <a:endParaRPr lang="en-US" dirty="0" smtClean="0"/>
          </a:p>
          <a:p>
            <a:pPr lvl="1"/>
            <a:r>
              <a:rPr lang="en-US" dirty="0" smtClean="0"/>
              <a:t>Normal alignment</a:t>
            </a:r>
          </a:p>
          <a:p>
            <a:pPr lvl="1"/>
            <a:endParaRPr lang="en-US" dirty="0" smtClean="0"/>
          </a:p>
          <a:p>
            <a:pPr lvl="1"/>
            <a:r>
              <a:rPr lang="en-US" dirty="0" smtClean="0"/>
              <a:t>Minimal arthritis at initial scope</a:t>
            </a:r>
          </a:p>
          <a:p>
            <a:pPr lvl="1"/>
            <a:endParaRPr lang="en-US" dirty="0" smtClean="0"/>
          </a:p>
          <a:p>
            <a:pPr lvl="1"/>
            <a:r>
              <a:rPr lang="en-US" dirty="0" smtClean="0"/>
              <a:t>Single fragment tear</a:t>
            </a:r>
            <a:endParaRPr lang="en-US" dirty="0"/>
          </a:p>
        </p:txBody>
      </p:sp>
      <p:sp>
        <p:nvSpPr>
          <p:cNvPr id="2" name="Title 1"/>
          <p:cNvSpPr>
            <a:spLocks noGrp="1"/>
          </p:cNvSpPr>
          <p:nvPr>
            <p:ph type="title"/>
          </p:nvPr>
        </p:nvSpPr>
        <p:spPr/>
        <p:txBody>
          <a:bodyPr/>
          <a:lstStyle/>
          <a:p>
            <a:r>
              <a:rPr lang="en-US" dirty="0" err="1" smtClean="0"/>
              <a:t>Meniscectomy</a:t>
            </a:r>
            <a:endParaRPr lang="en-US" dirty="0"/>
          </a:p>
        </p:txBody>
      </p:sp>
    </p:spTree>
    <p:extLst>
      <p:ext uri="{BB962C8B-B14F-4D97-AF65-F5344CB8AC3E}">
        <p14:creationId xmlns:p14="http://schemas.microsoft.com/office/powerpoint/2010/main" val="38962521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4-12-11 at 2.25.14 AM.pn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19249" y="1371600"/>
            <a:ext cx="4024151" cy="3840480"/>
          </a:xfrm>
        </p:spPr>
      </p:pic>
      <p:sp>
        <p:nvSpPr>
          <p:cNvPr id="4" name="Content Placeholder 3"/>
          <p:cNvSpPr>
            <a:spLocks noGrp="1"/>
          </p:cNvSpPr>
          <p:nvPr>
            <p:ph sz="half" idx="2"/>
          </p:nvPr>
        </p:nvSpPr>
        <p:spPr/>
        <p:txBody>
          <a:bodyPr/>
          <a:lstStyle/>
          <a:p>
            <a:r>
              <a:rPr lang="en-US" dirty="0" smtClean="0"/>
              <a:t>Relative Contraindications</a:t>
            </a:r>
          </a:p>
          <a:p>
            <a:pPr lvl="1"/>
            <a:endParaRPr lang="en-US" dirty="0" smtClean="0"/>
          </a:p>
          <a:p>
            <a:pPr lvl="1"/>
            <a:r>
              <a:rPr lang="en-US" dirty="0" smtClean="0"/>
              <a:t>Advanced OA</a:t>
            </a:r>
          </a:p>
          <a:p>
            <a:pPr lvl="1"/>
            <a:endParaRPr lang="en-US" dirty="0" smtClean="0"/>
          </a:p>
          <a:p>
            <a:pPr lvl="1"/>
            <a:r>
              <a:rPr lang="en-US" dirty="0" smtClean="0"/>
              <a:t>Complex tears</a:t>
            </a:r>
          </a:p>
          <a:p>
            <a:pPr lvl="1"/>
            <a:endParaRPr lang="en-US" dirty="0" smtClean="0"/>
          </a:p>
          <a:p>
            <a:pPr lvl="1"/>
            <a:r>
              <a:rPr lang="en-US" dirty="0" smtClean="0"/>
              <a:t>Poor tissue quality</a:t>
            </a:r>
          </a:p>
          <a:p>
            <a:pPr lvl="1"/>
            <a:endParaRPr lang="en-US" dirty="0" smtClean="0"/>
          </a:p>
          <a:p>
            <a:pPr lvl="1"/>
            <a:r>
              <a:rPr lang="en-US" dirty="0" smtClean="0"/>
              <a:t>ACL deficiency</a:t>
            </a:r>
            <a:endParaRPr lang="en-US" dirty="0"/>
          </a:p>
        </p:txBody>
      </p:sp>
      <p:sp>
        <p:nvSpPr>
          <p:cNvPr id="2" name="Title 1"/>
          <p:cNvSpPr>
            <a:spLocks noGrp="1"/>
          </p:cNvSpPr>
          <p:nvPr>
            <p:ph type="title"/>
          </p:nvPr>
        </p:nvSpPr>
        <p:spPr/>
        <p:txBody>
          <a:bodyPr/>
          <a:lstStyle/>
          <a:p>
            <a:r>
              <a:rPr lang="en-US" dirty="0" smtClean="0"/>
              <a:t>Surgical Repair</a:t>
            </a:r>
            <a:endParaRPr lang="en-US" dirty="0"/>
          </a:p>
        </p:txBody>
      </p:sp>
    </p:spTree>
    <p:extLst>
      <p:ext uri="{BB962C8B-B14F-4D97-AF65-F5344CB8AC3E}">
        <p14:creationId xmlns:p14="http://schemas.microsoft.com/office/powerpoint/2010/main" val="23710198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Repair</a:t>
            </a:r>
            <a:endParaRPr lang="en-US" dirty="0"/>
          </a:p>
        </p:txBody>
      </p:sp>
      <p:sp>
        <p:nvSpPr>
          <p:cNvPr id="5" name="Content Placeholder 4"/>
          <p:cNvSpPr>
            <a:spLocks noGrp="1"/>
          </p:cNvSpPr>
          <p:nvPr>
            <p:ph idx="1"/>
          </p:nvPr>
        </p:nvSpPr>
        <p:spPr/>
        <p:txBody>
          <a:bodyPr/>
          <a:lstStyle/>
          <a:p>
            <a:r>
              <a:rPr lang="en-US" dirty="0" smtClean="0"/>
              <a:t>Rarely used</a:t>
            </a:r>
          </a:p>
          <a:p>
            <a:endParaRPr lang="en-US" dirty="0" smtClean="0"/>
          </a:p>
          <a:p>
            <a:r>
              <a:rPr lang="en-US" dirty="0" smtClean="0"/>
              <a:t>Numerous studies have proven reduced surgical morbidity with arthroscopic repair</a:t>
            </a:r>
          </a:p>
          <a:p>
            <a:endParaRPr lang="en-US" dirty="0" smtClean="0"/>
          </a:p>
          <a:p>
            <a:r>
              <a:rPr lang="en-US" dirty="0" smtClean="0"/>
              <a:t>Reserved for peripheral tears in the posterior horn</a:t>
            </a:r>
            <a:endParaRPr lang="en-US" dirty="0"/>
          </a:p>
        </p:txBody>
      </p:sp>
    </p:spTree>
    <p:extLst>
      <p:ext uri="{BB962C8B-B14F-4D97-AF65-F5344CB8AC3E}">
        <p14:creationId xmlns:p14="http://schemas.microsoft.com/office/powerpoint/2010/main" val="233893480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Inside-out Repair</a:t>
            </a:r>
            <a:endParaRPr lang="en-US" dirty="0"/>
          </a:p>
        </p:txBody>
      </p:sp>
      <p:sp>
        <p:nvSpPr>
          <p:cNvPr id="8" name="Content Placeholder 7"/>
          <p:cNvSpPr>
            <a:spLocks noGrp="1"/>
          </p:cNvSpPr>
          <p:nvPr>
            <p:ph sz="half" idx="1"/>
          </p:nvPr>
        </p:nvSpPr>
        <p:spPr/>
        <p:txBody>
          <a:bodyPr>
            <a:normAutofit/>
          </a:bodyPr>
          <a:lstStyle/>
          <a:p>
            <a:r>
              <a:rPr lang="en-US" dirty="0" smtClean="0"/>
              <a:t>Suture passed on either side of tear with needle cannula</a:t>
            </a:r>
          </a:p>
          <a:p>
            <a:endParaRPr lang="en-US" dirty="0" smtClean="0"/>
          </a:p>
          <a:p>
            <a:r>
              <a:rPr lang="en-US" dirty="0" smtClean="0"/>
              <a:t>Suture is brought out of capsule</a:t>
            </a:r>
          </a:p>
          <a:p>
            <a:endParaRPr lang="en-US" dirty="0" smtClean="0"/>
          </a:p>
          <a:p>
            <a:r>
              <a:rPr lang="en-US" dirty="0" smtClean="0"/>
              <a:t>A small skin incision is made</a:t>
            </a:r>
          </a:p>
          <a:p>
            <a:endParaRPr lang="en-US" dirty="0" smtClean="0"/>
          </a:p>
          <a:p>
            <a:r>
              <a:rPr lang="en-US" dirty="0" smtClean="0"/>
              <a:t>Suture is tied down to capsule</a:t>
            </a:r>
          </a:p>
          <a:p>
            <a:endParaRPr lang="en-US" dirty="0" smtClean="0"/>
          </a:p>
          <a:p>
            <a:r>
              <a:rPr lang="en-US" dirty="0" smtClean="0"/>
              <a:t>Posterior Horn Repairs</a:t>
            </a:r>
            <a:endParaRPr lang="en-US" dirty="0"/>
          </a:p>
        </p:txBody>
      </p:sp>
      <p:pic>
        <p:nvPicPr>
          <p:cNvPr id="10" name="Content Placeholder 9" descr="Screen Shot 2014-12-11 at 3.49.42 AM.pn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3511" b="-3511"/>
          <a:stretch>
            <a:fillRect/>
          </a:stretch>
        </p:blipFill>
        <p:spPr/>
      </p:pic>
    </p:spTree>
    <p:extLst>
      <p:ext uri="{BB962C8B-B14F-4D97-AF65-F5344CB8AC3E}">
        <p14:creationId xmlns:p14="http://schemas.microsoft.com/office/powerpoint/2010/main" val="108140127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dirty="0" smtClean="0"/>
              <a:t>Sutures passed through the meniscus from the outside</a:t>
            </a:r>
          </a:p>
          <a:p>
            <a:endParaRPr lang="en-US" dirty="0" smtClean="0"/>
          </a:p>
          <a:p>
            <a:r>
              <a:rPr lang="en-US" dirty="0" smtClean="0"/>
              <a:t>Eliminates need for larger incision</a:t>
            </a:r>
          </a:p>
          <a:p>
            <a:endParaRPr lang="en-US" dirty="0" smtClean="0"/>
          </a:p>
          <a:p>
            <a:r>
              <a:rPr lang="en-US" dirty="0" smtClean="0"/>
              <a:t>Generally suited for anterior repair</a:t>
            </a:r>
          </a:p>
          <a:p>
            <a:endParaRPr lang="en-US" dirty="0" smtClean="0"/>
          </a:p>
          <a:p>
            <a:r>
              <a:rPr lang="en-US" dirty="0" smtClean="0"/>
              <a:t>Studies have shown similar results with both techniques</a:t>
            </a:r>
            <a:endParaRPr lang="en-US" dirty="0"/>
          </a:p>
        </p:txBody>
      </p:sp>
      <p:pic>
        <p:nvPicPr>
          <p:cNvPr id="5" name="Content Placeholder 4" descr="Screen Shot 2014-12-11 at 3.59.35 AM.pn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81549" y="1874520"/>
            <a:ext cx="4338084" cy="3108960"/>
          </a:xfrm>
        </p:spPr>
      </p:pic>
      <p:sp>
        <p:nvSpPr>
          <p:cNvPr id="2" name="Title 1"/>
          <p:cNvSpPr>
            <a:spLocks noGrp="1"/>
          </p:cNvSpPr>
          <p:nvPr>
            <p:ph type="title"/>
          </p:nvPr>
        </p:nvSpPr>
        <p:spPr/>
        <p:txBody>
          <a:bodyPr/>
          <a:lstStyle/>
          <a:p>
            <a:r>
              <a:rPr lang="en-US" dirty="0" smtClean="0"/>
              <a:t>Outside-In Repair</a:t>
            </a:r>
            <a:endParaRPr lang="en-US" dirty="0"/>
          </a:p>
        </p:txBody>
      </p:sp>
    </p:spTree>
    <p:extLst>
      <p:ext uri="{BB962C8B-B14F-4D97-AF65-F5344CB8AC3E}">
        <p14:creationId xmlns:p14="http://schemas.microsoft.com/office/powerpoint/2010/main" val="22583078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Pathoanatomy</a:t>
            </a:r>
            <a:endParaRPr lang="en-US" dirty="0"/>
          </a:p>
        </p:txBody>
      </p:sp>
      <p:sp>
        <p:nvSpPr>
          <p:cNvPr id="3" name="Content Placeholder 2"/>
          <p:cNvSpPr>
            <a:spLocks noGrp="1"/>
          </p:cNvSpPr>
          <p:nvPr>
            <p:ph sz="half" idx="1"/>
          </p:nvPr>
        </p:nvSpPr>
        <p:spPr/>
        <p:txBody>
          <a:bodyPr>
            <a:normAutofit/>
          </a:bodyPr>
          <a:lstStyle/>
          <a:p>
            <a:r>
              <a:rPr lang="en-US" dirty="0" smtClean="0"/>
              <a:t>Overview</a:t>
            </a:r>
            <a:endParaRPr lang="en-US" dirty="0" smtClean="0"/>
          </a:p>
          <a:p>
            <a:pPr lvl="1"/>
            <a:r>
              <a:rPr lang="en-US" dirty="0" smtClean="0"/>
              <a:t>Crescent shaped and have triangular cross section</a:t>
            </a:r>
          </a:p>
          <a:p>
            <a:pPr lvl="1"/>
            <a:r>
              <a:rPr lang="en-US" dirty="0" smtClean="0"/>
              <a:t>Fibers have circumferential orientation</a:t>
            </a:r>
          </a:p>
          <a:p>
            <a:pPr lvl="1"/>
            <a:r>
              <a:rPr lang="en-US" dirty="0" smtClean="0"/>
              <a:t>Anterior and posterior root attachments prevent extrusion</a:t>
            </a:r>
          </a:p>
          <a:p>
            <a:pPr lvl="1"/>
            <a:r>
              <a:rPr lang="en-US" dirty="0" smtClean="0"/>
              <a:t>Lateral covers 84% of the condylar surface, 12mm wide, 3-5mm thick</a:t>
            </a:r>
          </a:p>
          <a:p>
            <a:pPr lvl="1"/>
            <a:r>
              <a:rPr lang="en-US" dirty="0" smtClean="0"/>
              <a:t>Medial covers 64%, 10mm wide, 3-5mm thick</a:t>
            </a:r>
            <a:endParaRPr lang="en-US" dirty="0"/>
          </a:p>
        </p:txBody>
      </p:sp>
      <p:pic>
        <p:nvPicPr>
          <p:cNvPr id="5" name="Content Placeholder 4" descr="Screen Shot 2014-12-10 at 11.01.42 PM.pn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39360" b="-39360"/>
          <a:stretch>
            <a:fillRect/>
          </a:stretch>
        </p:blipFill>
        <p:spPr/>
      </p:pic>
    </p:spTree>
    <p:extLst>
      <p:ext uri="{BB962C8B-B14F-4D97-AF65-F5344CB8AC3E}">
        <p14:creationId xmlns:p14="http://schemas.microsoft.com/office/powerpoint/2010/main" val="603313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sz="2000" dirty="0"/>
              <a:t>All-inside repair devices were </a:t>
            </a:r>
            <a:r>
              <a:rPr lang="en-US" sz="2000" dirty="0" smtClean="0"/>
              <a:t>developed to </a:t>
            </a:r>
            <a:r>
              <a:rPr lang="en-US" sz="2000" dirty="0"/>
              <a:t>reduce surgical time, </a:t>
            </a:r>
            <a:r>
              <a:rPr lang="en-US" sz="2000" dirty="0" smtClean="0"/>
              <a:t>prevent complications </a:t>
            </a:r>
            <a:r>
              <a:rPr lang="en-US" sz="2000" dirty="0"/>
              <a:t>resulting from </a:t>
            </a:r>
            <a:r>
              <a:rPr lang="en-US" sz="2000" dirty="0" smtClean="0"/>
              <a:t>external approaches</a:t>
            </a:r>
            <a:r>
              <a:rPr lang="en-US" sz="2000" dirty="0"/>
              <a:t>, and allow </a:t>
            </a:r>
            <a:r>
              <a:rPr lang="en-US" sz="2000" dirty="0" smtClean="0"/>
              <a:t>access to </a:t>
            </a:r>
            <a:r>
              <a:rPr lang="en-US" sz="2000" dirty="0"/>
              <a:t>tears of the posterior </a:t>
            </a:r>
            <a:r>
              <a:rPr lang="en-US" sz="2000" dirty="0" smtClean="0"/>
              <a:t>horn</a:t>
            </a:r>
          </a:p>
          <a:p>
            <a:endParaRPr lang="en-US" sz="2000" dirty="0" smtClean="0"/>
          </a:p>
          <a:p>
            <a:r>
              <a:rPr lang="en-US" sz="2000" dirty="0" smtClean="0"/>
              <a:t>Fourth-generation </a:t>
            </a:r>
            <a:r>
              <a:rPr lang="en-US" sz="2000" dirty="0"/>
              <a:t>repair </a:t>
            </a:r>
            <a:r>
              <a:rPr lang="en-US" sz="2000" dirty="0" smtClean="0"/>
              <a:t>devices allow </a:t>
            </a:r>
            <a:r>
              <a:rPr lang="en-US" sz="2000" dirty="0"/>
              <a:t>placement of sutures in </a:t>
            </a:r>
            <a:r>
              <a:rPr lang="en-US" sz="2000" dirty="0" smtClean="0"/>
              <a:t>the meniscus </a:t>
            </a:r>
            <a:r>
              <a:rPr lang="en-US" sz="2000" dirty="0"/>
              <a:t>without the aid of an </a:t>
            </a:r>
            <a:r>
              <a:rPr lang="en-US" sz="2000" dirty="0" smtClean="0"/>
              <a:t>external incision </a:t>
            </a:r>
            <a:r>
              <a:rPr lang="en-US" sz="2000" dirty="0"/>
              <a:t>or a suture </a:t>
            </a:r>
            <a:r>
              <a:rPr lang="en-US" sz="2000" dirty="0" err="1"/>
              <a:t>fixator</a:t>
            </a:r>
            <a:r>
              <a:rPr lang="en-US" sz="2000" dirty="0"/>
              <a:t> </a:t>
            </a:r>
            <a:r>
              <a:rPr lang="en-US" sz="2000" dirty="0" smtClean="0"/>
              <a:t>system</a:t>
            </a:r>
          </a:p>
        </p:txBody>
      </p:sp>
      <p:pic>
        <p:nvPicPr>
          <p:cNvPr id="5" name="Content Placeholder 4" descr="Screen Shot 2014-12-11 at 4.09.25 AM.pn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10175" y="2209800"/>
            <a:ext cx="3143250" cy="2667000"/>
          </a:xfrm>
        </p:spPr>
      </p:pic>
      <p:sp>
        <p:nvSpPr>
          <p:cNvPr id="2" name="Title 1"/>
          <p:cNvSpPr>
            <a:spLocks noGrp="1"/>
          </p:cNvSpPr>
          <p:nvPr>
            <p:ph type="title"/>
          </p:nvPr>
        </p:nvSpPr>
        <p:spPr/>
        <p:txBody>
          <a:bodyPr/>
          <a:lstStyle/>
          <a:p>
            <a:r>
              <a:rPr lang="en-US" dirty="0" smtClean="0"/>
              <a:t>All Inside</a:t>
            </a:r>
            <a:endParaRPr lang="en-US" dirty="0"/>
          </a:p>
        </p:txBody>
      </p:sp>
    </p:spTree>
    <p:extLst>
      <p:ext uri="{BB962C8B-B14F-4D97-AF65-F5344CB8AC3E}">
        <p14:creationId xmlns:p14="http://schemas.microsoft.com/office/powerpoint/2010/main" val="168769375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sz="2000" dirty="0" smtClean="0"/>
              <a:t>Self-adjusting, with </a:t>
            </a:r>
            <a:r>
              <a:rPr lang="en-US" sz="2000" dirty="0"/>
              <a:t>the anchor </a:t>
            </a:r>
            <a:r>
              <a:rPr lang="en-US" sz="2000" dirty="0" smtClean="0"/>
              <a:t>located behind </a:t>
            </a:r>
            <a:r>
              <a:rPr lang="en-US" sz="2000" dirty="0"/>
              <a:t>the capsule and with a </a:t>
            </a:r>
            <a:r>
              <a:rPr lang="en-US" sz="2000" dirty="0" smtClean="0"/>
              <a:t>sliding knot </a:t>
            </a:r>
            <a:r>
              <a:rPr lang="en-US" sz="2000" dirty="0"/>
              <a:t>that can be tensioned </a:t>
            </a:r>
            <a:r>
              <a:rPr lang="en-US" sz="2000" dirty="0" smtClean="0"/>
              <a:t>appropriately by </a:t>
            </a:r>
            <a:r>
              <a:rPr lang="en-US" sz="2000" dirty="0"/>
              <a:t>the </a:t>
            </a:r>
            <a:r>
              <a:rPr lang="en-US" sz="2000" dirty="0" smtClean="0"/>
              <a:t>surgeon</a:t>
            </a:r>
          </a:p>
          <a:p>
            <a:endParaRPr lang="en-US" sz="2000" dirty="0" smtClean="0"/>
          </a:p>
          <a:p>
            <a:r>
              <a:rPr lang="en-US" sz="2000" dirty="0" smtClean="0"/>
              <a:t>Mechanical studies show comparable strength to outside-in sutures</a:t>
            </a:r>
            <a:endParaRPr lang="en-US" sz="2000" dirty="0"/>
          </a:p>
        </p:txBody>
      </p:sp>
      <p:pic>
        <p:nvPicPr>
          <p:cNvPr id="5" name="Content Placeholder 4" descr="Screen Shot 2014-12-11 at 4.09.25 AM.pn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10175" y="2209800"/>
            <a:ext cx="3143250" cy="2667000"/>
          </a:xfrm>
        </p:spPr>
      </p:pic>
      <p:sp>
        <p:nvSpPr>
          <p:cNvPr id="2" name="Title 1"/>
          <p:cNvSpPr>
            <a:spLocks noGrp="1"/>
          </p:cNvSpPr>
          <p:nvPr>
            <p:ph type="title"/>
          </p:nvPr>
        </p:nvSpPr>
        <p:spPr/>
        <p:txBody>
          <a:bodyPr/>
          <a:lstStyle/>
          <a:p>
            <a:r>
              <a:rPr lang="en-US" dirty="0" smtClean="0"/>
              <a:t>All Inside</a:t>
            </a:r>
            <a:endParaRPr lang="en-US" dirty="0"/>
          </a:p>
        </p:txBody>
      </p:sp>
    </p:spTree>
    <p:extLst>
      <p:ext uri="{BB962C8B-B14F-4D97-AF65-F5344CB8AC3E}">
        <p14:creationId xmlns:p14="http://schemas.microsoft.com/office/powerpoint/2010/main" val="168769375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12-11 at 4.10.21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8174" y="502920"/>
            <a:ext cx="4467653" cy="5852160"/>
          </a:xfrm>
          <a:prstGeom prst="rect">
            <a:avLst/>
          </a:prstGeom>
        </p:spPr>
      </p:pic>
    </p:spTree>
    <p:extLst>
      <p:ext uri="{BB962C8B-B14F-4D97-AF65-F5344CB8AC3E}">
        <p14:creationId xmlns:p14="http://schemas.microsoft.com/office/powerpoint/2010/main" val="246602247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2-11 at 4.11.19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0204" y="502920"/>
            <a:ext cx="5563592" cy="5852160"/>
          </a:xfrm>
          <a:prstGeom prst="rect">
            <a:avLst/>
          </a:prstGeom>
        </p:spPr>
      </p:pic>
    </p:spTree>
    <p:extLst>
      <p:ext uri="{BB962C8B-B14F-4D97-AF65-F5344CB8AC3E}">
        <p14:creationId xmlns:p14="http://schemas.microsoft.com/office/powerpoint/2010/main" val="120756319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2-11 at 4.12.23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841" y="502920"/>
            <a:ext cx="5104318" cy="5852160"/>
          </a:xfrm>
          <a:prstGeom prst="rect">
            <a:avLst/>
          </a:prstGeom>
        </p:spPr>
      </p:pic>
    </p:spTree>
    <p:extLst>
      <p:ext uri="{BB962C8B-B14F-4D97-AF65-F5344CB8AC3E}">
        <p14:creationId xmlns:p14="http://schemas.microsoft.com/office/powerpoint/2010/main" val="36859665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lstStyle/>
          <a:p>
            <a:r>
              <a:rPr lang="en-US" dirty="0" smtClean="0"/>
              <a:t>Success rates for all techniques reported 70-95%</a:t>
            </a:r>
          </a:p>
          <a:p>
            <a:endParaRPr lang="en-US" dirty="0" smtClean="0"/>
          </a:p>
          <a:p>
            <a:r>
              <a:rPr lang="en-US" dirty="0" smtClean="0"/>
              <a:t>Second-look scopes show lower success rates of 45-91%</a:t>
            </a:r>
          </a:p>
          <a:p>
            <a:endParaRPr lang="en-US" dirty="0" smtClean="0"/>
          </a:p>
          <a:p>
            <a:r>
              <a:rPr lang="en-US" dirty="0" smtClean="0"/>
              <a:t>Ligamentous laxity decreases success rate to 30-70%</a:t>
            </a:r>
          </a:p>
          <a:p>
            <a:endParaRPr lang="en-US" dirty="0" smtClean="0"/>
          </a:p>
          <a:p>
            <a:r>
              <a:rPr lang="en-US" dirty="0" smtClean="0"/>
              <a:t>90% success reported in conjunction with ACL repair</a:t>
            </a:r>
            <a:endParaRPr lang="en-US" dirty="0"/>
          </a:p>
        </p:txBody>
      </p:sp>
    </p:spTree>
    <p:extLst>
      <p:ext uri="{BB962C8B-B14F-4D97-AF65-F5344CB8AC3E}">
        <p14:creationId xmlns:p14="http://schemas.microsoft.com/office/powerpoint/2010/main" val="405626389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smtClean="0"/>
              <a:t>Failure to heal</a:t>
            </a:r>
          </a:p>
          <a:p>
            <a:endParaRPr lang="en-US" dirty="0" smtClean="0"/>
          </a:p>
          <a:p>
            <a:r>
              <a:rPr lang="en-US" dirty="0" smtClean="0"/>
              <a:t>Stiffness</a:t>
            </a:r>
          </a:p>
          <a:p>
            <a:endParaRPr lang="en-US" dirty="0" smtClean="0"/>
          </a:p>
          <a:p>
            <a:r>
              <a:rPr lang="en-US" dirty="0" smtClean="0"/>
              <a:t>Articular surface damage</a:t>
            </a:r>
          </a:p>
          <a:p>
            <a:endParaRPr lang="en-US" dirty="0" smtClean="0"/>
          </a:p>
          <a:p>
            <a:r>
              <a:rPr lang="en-US" dirty="0" smtClean="0"/>
              <a:t>NV structure damage</a:t>
            </a:r>
          </a:p>
        </p:txBody>
      </p:sp>
      <p:pic>
        <p:nvPicPr>
          <p:cNvPr id="6" name="Content Placeholder 5" descr="Screen Shot 2014-12-11 at 4.19.55 AM.pn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020966" y="1554480"/>
            <a:ext cx="5123034" cy="3749040"/>
          </a:xfrm>
        </p:spPr>
      </p:pic>
      <p:sp>
        <p:nvSpPr>
          <p:cNvPr id="2" name="Title 1"/>
          <p:cNvSpPr>
            <a:spLocks noGrp="1"/>
          </p:cNvSpPr>
          <p:nvPr>
            <p:ph type="title"/>
          </p:nvPr>
        </p:nvSpPr>
        <p:spPr/>
        <p:txBody>
          <a:bodyPr/>
          <a:lstStyle/>
          <a:p>
            <a:r>
              <a:rPr lang="en-US" dirty="0" smtClean="0"/>
              <a:t>Complications</a:t>
            </a:r>
            <a:endParaRPr lang="en-US" dirty="0"/>
          </a:p>
        </p:txBody>
      </p:sp>
    </p:spTree>
    <p:extLst>
      <p:ext uri="{BB962C8B-B14F-4D97-AF65-F5344CB8AC3E}">
        <p14:creationId xmlns:p14="http://schemas.microsoft.com/office/powerpoint/2010/main" val="273663103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Transplantation</a:t>
            </a:r>
            <a:endParaRPr lang="en-US" dirty="0"/>
          </a:p>
        </p:txBody>
      </p:sp>
      <p:sp>
        <p:nvSpPr>
          <p:cNvPr id="3" name="Content Placeholder 2"/>
          <p:cNvSpPr>
            <a:spLocks noGrp="1"/>
          </p:cNvSpPr>
          <p:nvPr>
            <p:ph idx="1"/>
          </p:nvPr>
        </p:nvSpPr>
        <p:spPr/>
        <p:txBody>
          <a:bodyPr/>
          <a:lstStyle/>
          <a:p>
            <a:r>
              <a:rPr lang="en-US" dirty="0" smtClean="0"/>
              <a:t>Indications: </a:t>
            </a:r>
          </a:p>
          <a:p>
            <a:pPr lvl="1"/>
            <a:r>
              <a:rPr lang="en-US" dirty="0" smtClean="0"/>
              <a:t>Recurrent pain after partial or total debridement</a:t>
            </a:r>
          </a:p>
          <a:p>
            <a:pPr lvl="1"/>
            <a:r>
              <a:rPr lang="en-US" dirty="0" smtClean="0"/>
              <a:t>symptomatic with ADLs</a:t>
            </a:r>
          </a:p>
          <a:p>
            <a:pPr lvl="1"/>
            <a:r>
              <a:rPr lang="en-US" dirty="0" smtClean="0"/>
              <a:t>&lt;50yo</a:t>
            </a:r>
          </a:p>
          <a:p>
            <a:endParaRPr lang="en-US" dirty="0" smtClean="0"/>
          </a:p>
          <a:p>
            <a:r>
              <a:rPr lang="en-US" dirty="0" smtClean="0"/>
              <a:t>Contraindications: </a:t>
            </a:r>
          </a:p>
          <a:p>
            <a:pPr lvl="1"/>
            <a:r>
              <a:rPr lang="en-US" dirty="0" err="1" smtClean="0"/>
              <a:t>Malalignment</a:t>
            </a:r>
            <a:endParaRPr lang="en-US" dirty="0" smtClean="0"/>
          </a:p>
          <a:p>
            <a:pPr lvl="1"/>
            <a:r>
              <a:rPr lang="en-US" dirty="0" smtClean="0"/>
              <a:t>Laxity</a:t>
            </a:r>
          </a:p>
          <a:p>
            <a:pPr lvl="1"/>
            <a:r>
              <a:rPr lang="en-US" dirty="0" smtClean="0"/>
              <a:t>Inflammatory arthritis</a:t>
            </a:r>
          </a:p>
          <a:p>
            <a:pPr lvl="1"/>
            <a:r>
              <a:rPr lang="en-US" dirty="0" smtClean="0"/>
              <a:t>Advanced OA</a:t>
            </a:r>
            <a:endParaRPr lang="en-US" dirty="0"/>
          </a:p>
        </p:txBody>
      </p:sp>
    </p:spTree>
    <p:extLst>
      <p:ext uri="{BB962C8B-B14F-4D97-AF65-F5344CB8AC3E}">
        <p14:creationId xmlns:p14="http://schemas.microsoft.com/office/powerpoint/2010/main" val="260823957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normAutofit/>
          </a:bodyPr>
          <a:lstStyle/>
          <a:p>
            <a:r>
              <a:rPr lang="en-US" dirty="0" smtClean="0"/>
              <a:t>Widely varying reports of success (Country differences)</a:t>
            </a:r>
          </a:p>
          <a:p>
            <a:r>
              <a:rPr lang="en-US" dirty="0" smtClean="0"/>
              <a:t>Subjective improvement in </a:t>
            </a:r>
            <a:r>
              <a:rPr lang="en-US" dirty="0" err="1" smtClean="0"/>
              <a:t>tibiofemoral</a:t>
            </a:r>
            <a:r>
              <a:rPr lang="en-US" dirty="0" smtClean="0"/>
              <a:t> pain</a:t>
            </a:r>
          </a:p>
          <a:p>
            <a:r>
              <a:rPr lang="en-US" dirty="0" smtClean="0"/>
              <a:t>No clear long-term benefit in preventing OA has been established</a:t>
            </a:r>
          </a:p>
          <a:p>
            <a:r>
              <a:rPr lang="en-US" dirty="0" smtClean="0"/>
              <a:t>Grafts seem to do better when placed with a bone block</a:t>
            </a:r>
          </a:p>
          <a:p>
            <a:r>
              <a:rPr lang="en-US" dirty="0" smtClean="0"/>
              <a:t>Preserving some peripheral rim helps to avoid extrusion</a:t>
            </a:r>
          </a:p>
          <a:p>
            <a:r>
              <a:rPr lang="en-US" dirty="0" smtClean="0"/>
              <a:t>Variety of meniscal scaffold options being investigated in animals</a:t>
            </a:r>
            <a:endParaRPr lang="en-US" dirty="0"/>
          </a:p>
        </p:txBody>
      </p:sp>
    </p:spTree>
    <p:extLst>
      <p:ext uri="{BB962C8B-B14F-4D97-AF65-F5344CB8AC3E}">
        <p14:creationId xmlns:p14="http://schemas.microsoft.com/office/powerpoint/2010/main" val="314812876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OITE</a:t>
            </a:r>
            <a:endParaRPr lang="en-US" dirty="0"/>
          </a:p>
        </p:txBody>
      </p:sp>
      <p:pic>
        <p:nvPicPr>
          <p:cNvPr id="71688" name="Picture 8"/>
          <p:cNvPicPr>
            <a:picLocks noChangeAspect="1" noChangeArrowheads="1"/>
          </p:cNvPicPr>
          <p:nvPr/>
        </p:nvPicPr>
        <p:blipFill>
          <a:blip r:embed="rId2" cstate="print"/>
          <a:srcRect/>
          <a:stretch>
            <a:fillRect/>
          </a:stretch>
        </p:blipFill>
        <p:spPr bwMode="auto">
          <a:xfrm>
            <a:off x="98660" y="2133600"/>
            <a:ext cx="8946680" cy="201168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prstGeom prst="rect">
            <a:avLst/>
          </a:prstGeom>
        </p:spPr>
        <p:txBody>
          <a:bodyPr/>
          <a:lstStyle/>
          <a:p>
            <a:r>
              <a:rPr lang="en-US" dirty="0" err="1" smtClean="0"/>
              <a:t>Vascularity</a:t>
            </a:r>
            <a:endParaRPr lang="en-US" dirty="0" smtClean="0"/>
          </a:p>
          <a:p>
            <a:endParaRPr lang="en-US" dirty="0" smtClean="0"/>
          </a:p>
          <a:p>
            <a:pPr lvl="1"/>
            <a:r>
              <a:rPr lang="en-US" dirty="0" err="1" smtClean="0"/>
              <a:t>Genicular</a:t>
            </a:r>
            <a:r>
              <a:rPr lang="en-US" dirty="0" smtClean="0"/>
              <a:t> arteries</a:t>
            </a:r>
          </a:p>
          <a:p>
            <a:pPr lvl="1"/>
            <a:endParaRPr lang="en-US" dirty="0" smtClean="0"/>
          </a:p>
          <a:p>
            <a:pPr lvl="1"/>
            <a:r>
              <a:rPr lang="en-US" dirty="0" smtClean="0"/>
              <a:t>50% vascularized at birth </a:t>
            </a:r>
          </a:p>
          <a:p>
            <a:pPr lvl="1"/>
            <a:r>
              <a:rPr lang="en-US" dirty="0" smtClean="0"/>
              <a:t>10-25% in adults</a:t>
            </a:r>
          </a:p>
          <a:p>
            <a:pPr lvl="1"/>
            <a:endParaRPr lang="en-US" dirty="0" smtClean="0"/>
          </a:p>
          <a:p>
            <a:pPr lvl="1"/>
            <a:r>
              <a:rPr lang="en-US" dirty="0" smtClean="0"/>
              <a:t>Makes healing very difficult</a:t>
            </a:r>
          </a:p>
          <a:p>
            <a:pPr lvl="1"/>
            <a:endParaRPr lang="en-US" dirty="0" smtClean="0"/>
          </a:p>
          <a:p>
            <a:pPr lvl="1"/>
            <a:r>
              <a:rPr lang="en-US" dirty="0" smtClean="0"/>
              <a:t>3 vascular </a:t>
            </a:r>
            <a:r>
              <a:rPr lang="en-US" dirty="0" smtClean="0"/>
              <a:t>zones</a:t>
            </a:r>
          </a:p>
          <a:p>
            <a:pPr lvl="2"/>
            <a:r>
              <a:rPr lang="en-US" dirty="0" smtClean="0"/>
              <a:t>Red-red</a:t>
            </a:r>
          </a:p>
          <a:p>
            <a:pPr lvl="2"/>
            <a:r>
              <a:rPr lang="en-US" dirty="0" smtClean="0"/>
              <a:t>Red-white</a:t>
            </a:r>
          </a:p>
          <a:p>
            <a:pPr lvl="2"/>
            <a:r>
              <a:rPr lang="en-US" dirty="0" smtClean="0"/>
              <a:t>White-white</a:t>
            </a:r>
            <a:endParaRPr lang="en-US" dirty="0" smtClean="0"/>
          </a:p>
        </p:txBody>
      </p:sp>
      <p:sp>
        <p:nvSpPr>
          <p:cNvPr id="2" name="Title 1"/>
          <p:cNvSpPr>
            <a:spLocks noGrp="1"/>
          </p:cNvSpPr>
          <p:nvPr>
            <p:ph type="title"/>
          </p:nvPr>
        </p:nvSpPr>
        <p:spPr/>
        <p:txBody>
          <a:bodyPr/>
          <a:lstStyle/>
          <a:p>
            <a:r>
              <a:rPr lang="en-US" dirty="0" err="1" smtClean="0"/>
              <a:t>Pathoanatomy</a:t>
            </a:r>
            <a:endParaRPr lang="en-US" dirty="0"/>
          </a:p>
        </p:txBody>
      </p:sp>
      <p:pic>
        <p:nvPicPr>
          <p:cNvPr id="5" name="Picture 4" descr="Screen Shot 2014-12-10 at 11.20.17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1600200"/>
            <a:ext cx="4915203" cy="3566160"/>
          </a:xfrm>
          <a:prstGeom prst="rect">
            <a:avLst/>
          </a:prstGeom>
        </p:spPr>
      </p:pic>
    </p:spTree>
    <p:extLst>
      <p:ext uri="{BB962C8B-B14F-4D97-AF65-F5344CB8AC3E}">
        <p14:creationId xmlns:p14="http://schemas.microsoft.com/office/powerpoint/2010/main" val="113321495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OITE</a:t>
            </a:r>
            <a:endParaRPr lang="en-US" dirty="0"/>
          </a:p>
        </p:txBody>
      </p:sp>
      <p:pic>
        <p:nvPicPr>
          <p:cNvPr id="73730" name="Picture 2"/>
          <p:cNvPicPr>
            <a:picLocks noChangeAspect="1" noChangeArrowheads="1"/>
          </p:cNvPicPr>
          <p:nvPr/>
        </p:nvPicPr>
        <p:blipFill>
          <a:blip r:embed="rId2" cstate="print"/>
          <a:srcRect/>
          <a:stretch>
            <a:fillRect/>
          </a:stretch>
        </p:blipFill>
        <p:spPr bwMode="auto">
          <a:xfrm>
            <a:off x="798102" y="1051560"/>
            <a:ext cx="7547796" cy="475488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OITE</a:t>
            </a:r>
            <a:endParaRPr lang="en-US" dirty="0"/>
          </a:p>
        </p:txBody>
      </p:sp>
      <p:pic>
        <p:nvPicPr>
          <p:cNvPr id="74755" name="Picture 3"/>
          <p:cNvPicPr>
            <a:picLocks noChangeAspect="1" noChangeArrowheads="1"/>
          </p:cNvPicPr>
          <p:nvPr/>
        </p:nvPicPr>
        <p:blipFill>
          <a:blip r:embed="rId2" cstate="print"/>
          <a:srcRect/>
          <a:stretch>
            <a:fillRect/>
          </a:stretch>
        </p:blipFill>
        <p:spPr bwMode="auto">
          <a:xfrm>
            <a:off x="-5" y="914400"/>
            <a:ext cx="9108961" cy="3017520"/>
          </a:xfrm>
          <a:prstGeom prst="rect">
            <a:avLst/>
          </a:prstGeom>
          <a:noFill/>
          <a:ln w="9525">
            <a:noFill/>
            <a:miter lim="800000"/>
            <a:headEnd/>
            <a:tailEnd/>
          </a:ln>
        </p:spPr>
      </p:pic>
      <p:sp>
        <p:nvSpPr>
          <p:cNvPr id="74757" name="AutoShape 5" descr="http://upload.orthobullets.com/question/1392/images/bucket%20lateral%20meniscu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4758" name="Picture 6"/>
          <p:cNvPicPr>
            <a:picLocks noChangeAspect="1" noChangeArrowheads="1"/>
          </p:cNvPicPr>
          <p:nvPr/>
        </p:nvPicPr>
        <p:blipFill>
          <a:blip r:embed="rId3" cstate="print"/>
          <a:srcRect/>
          <a:stretch>
            <a:fillRect/>
          </a:stretch>
        </p:blipFill>
        <p:spPr bwMode="auto">
          <a:xfrm>
            <a:off x="5029200" y="2438400"/>
            <a:ext cx="4038394" cy="347472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OITE</a:t>
            </a:r>
            <a:endParaRPr lang="en-US" dirty="0"/>
          </a:p>
        </p:txBody>
      </p:sp>
      <p:pic>
        <p:nvPicPr>
          <p:cNvPr id="75777" name="Picture 1"/>
          <p:cNvPicPr>
            <a:picLocks noChangeAspect="1" noChangeArrowheads="1"/>
          </p:cNvPicPr>
          <p:nvPr/>
        </p:nvPicPr>
        <p:blipFill>
          <a:blip r:embed="rId2" cstate="print"/>
          <a:srcRect/>
          <a:stretch>
            <a:fillRect/>
          </a:stretch>
        </p:blipFill>
        <p:spPr bwMode="auto">
          <a:xfrm>
            <a:off x="1990725" y="1009650"/>
            <a:ext cx="5162550" cy="4838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OITE</a:t>
            </a:r>
            <a:endParaRPr lang="en-US" dirty="0"/>
          </a:p>
        </p:txBody>
      </p:sp>
      <p:pic>
        <p:nvPicPr>
          <p:cNvPr id="76802" name="Picture 2"/>
          <p:cNvPicPr>
            <a:picLocks noChangeAspect="1" noChangeArrowheads="1"/>
          </p:cNvPicPr>
          <p:nvPr/>
        </p:nvPicPr>
        <p:blipFill>
          <a:blip r:embed="rId2" cstate="print"/>
          <a:srcRect/>
          <a:stretch>
            <a:fillRect/>
          </a:stretch>
        </p:blipFill>
        <p:spPr bwMode="auto">
          <a:xfrm>
            <a:off x="131445" y="2194560"/>
            <a:ext cx="8881110" cy="246888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OITE</a:t>
            </a:r>
            <a:endParaRPr lang="en-US" dirty="0"/>
          </a:p>
        </p:txBody>
      </p:sp>
      <p:pic>
        <p:nvPicPr>
          <p:cNvPr id="77826" name="Picture 2"/>
          <p:cNvPicPr>
            <a:picLocks noChangeAspect="1" noChangeArrowheads="1"/>
          </p:cNvPicPr>
          <p:nvPr/>
        </p:nvPicPr>
        <p:blipFill>
          <a:blip r:embed="rId2" cstate="print"/>
          <a:srcRect/>
          <a:stretch>
            <a:fillRect/>
          </a:stretch>
        </p:blipFill>
        <p:spPr bwMode="auto">
          <a:xfrm>
            <a:off x="583322" y="914400"/>
            <a:ext cx="7977356" cy="50292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OITE</a:t>
            </a:r>
            <a:endParaRPr lang="en-US" dirty="0"/>
          </a:p>
        </p:txBody>
      </p:sp>
      <p:pic>
        <p:nvPicPr>
          <p:cNvPr id="78850" name="Picture 2"/>
          <p:cNvPicPr>
            <a:picLocks noChangeAspect="1" noChangeArrowheads="1"/>
          </p:cNvPicPr>
          <p:nvPr/>
        </p:nvPicPr>
        <p:blipFill>
          <a:blip r:embed="rId2" cstate="print"/>
          <a:srcRect/>
          <a:stretch>
            <a:fillRect/>
          </a:stretch>
        </p:blipFill>
        <p:spPr bwMode="auto">
          <a:xfrm>
            <a:off x="112082" y="2205038"/>
            <a:ext cx="8919836" cy="244792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OITE</a:t>
            </a:r>
            <a:endParaRPr lang="en-US" dirty="0"/>
          </a:p>
        </p:txBody>
      </p:sp>
      <p:pic>
        <p:nvPicPr>
          <p:cNvPr id="79874" name="Picture 2"/>
          <p:cNvPicPr>
            <a:picLocks noChangeAspect="1" noChangeArrowheads="1"/>
          </p:cNvPicPr>
          <p:nvPr/>
        </p:nvPicPr>
        <p:blipFill>
          <a:blip r:embed="rId2" cstate="print"/>
          <a:srcRect/>
          <a:stretch>
            <a:fillRect/>
          </a:stretch>
        </p:blipFill>
        <p:spPr bwMode="auto">
          <a:xfrm>
            <a:off x="1791540" y="914400"/>
            <a:ext cx="5560920" cy="521208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8"/>
          <p:cNvPicPr>
            <a:picLocks noGrp="1" noChangeAspect="1" noChangeArrowheads="1"/>
          </p:cNvPicPr>
          <p:nvPr>
            <p:ph sz="half" idx="1"/>
          </p:nvPr>
        </p:nvPicPr>
        <p:blipFill>
          <a:blip r:embed="rId3" cstate="print"/>
          <a:stretch>
            <a:fillRect/>
          </a:stretch>
        </p:blipFill>
        <p:spPr>
          <a:xfrm>
            <a:off x="3962400" y="1676400"/>
            <a:ext cx="5021434" cy="3566160"/>
          </a:xfrm>
          <a:prstGeom prst="rect">
            <a:avLst/>
          </a:prstGeom>
        </p:spPr>
      </p:pic>
      <p:sp>
        <p:nvSpPr>
          <p:cNvPr id="14338" name="Rectangle 3"/>
          <p:cNvSpPr>
            <a:spLocks noGrp="1" noChangeArrowheads="1"/>
          </p:cNvSpPr>
          <p:nvPr>
            <p:ph sz="half" idx="2"/>
          </p:nvPr>
        </p:nvSpPr>
        <p:spPr>
          <a:xfrm>
            <a:off x="0" y="1144634"/>
            <a:ext cx="4724400" cy="4798051"/>
          </a:xfrm>
          <a:prstGeom prst="rect">
            <a:avLst/>
          </a:prstGeom>
        </p:spPr>
        <p:txBody>
          <a:bodyPr/>
          <a:lstStyle/>
          <a:p>
            <a:r>
              <a:rPr lang="en-US" sz="2800" dirty="0" smtClean="0"/>
              <a:t>Collagen Organization</a:t>
            </a:r>
          </a:p>
          <a:p>
            <a:pPr lvl="1"/>
            <a:r>
              <a:rPr lang="en-US" sz="2400" dirty="0" smtClean="0"/>
              <a:t>Circumferential fibers</a:t>
            </a:r>
          </a:p>
          <a:p>
            <a:pPr lvl="1"/>
            <a:endParaRPr lang="en-US" sz="2400" dirty="0" smtClean="0"/>
          </a:p>
          <a:p>
            <a:pPr lvl="1"/>
            <a:r>
              <a:rPr lang="en-US" sz="2400" dirty="0" smtClean="0"/>
              <a:t>Radial Fibers</a:t>
            </a:r>
          </a:p>
          <a:p>
            <a:pPr lvl="1"/>
            <a:endParaRPr lang="en-US" sz="2400" dirty="0" smtClean="0"/>
          </a:p>
          <a:p>
            <a:pPr lvl="1"/>
            <a:r>
              <a:rPr lang="en-US" sz="2400" dirty="0" smtClean="0"/>
              <a:t>Fine superficial layer around outside</a:t>
            </a:r>
          </a:p>
        </p:txBody>
      </p:sp>
      <p:sp>
        <p:nvSpPr>
          <p:cNvPr id="6" name="Title 5"/>
          <p:cNvSpPr>
            <a:spLocks noGrp="1"/>
          </p:cNvSpPr>
          <p:nvPr>
            <p:ph type="title"/>
          </p:nvPr>
        </p:nvSpPr>
        <p:spPr/>
        <p:txBody>
          <a:bodyPr/>
          <a:lstStyle/>
          <a:p>
            <a:r>
              <a:rPr lang="en-US" dirty="0" err="1" smtClean="0"/>
              <a:t>Pathoanatomy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u="sng" dirty="0" smtClean="0"/>
              <a:t>Load Sharing</a:t>
            </a:r>
          </a:p>
          <a:p>
            <a:pPr lvl="1"/>
            <a:r>
              <a:rPr lang="en-US" dirty="0" smtClean="0"/>
              <a:t>Increases contact area between femur and tibia</a:t>
            </a:r>
          </a:p>
          <a:p>
            <a:pPr lvl="1"/>
            <a:r>
              <a:rPr lang="en-US" dirty="0" smtClean="0"/>
              <a:t>Decreases contact stress on articular cartilage</a:t>
            </a:r>
            <a:endParaRPr lang="en-US" dirty="0"/>
          </a:p>
          <a:p>
            <a:pPr marL="514350" indent="-457200"/>
            <a:endParaRPr lang="en-US" dirty="0" smtClean="0"/>
          </a:p>
          <a:p>
            <a:pPr marL="514350" indent="-457200"/>
            <a:r>
              <a:rPr lang="en-US" dirty="0" smtClean="0"/>
              <a:t>Increases congruity</a:t>
            </a:r>
          </a:p>
          <a:p>
            <a:pPr marL="514350" indent="-457200"/>
            <a:endParaRPr lang="en-US" dirty="0" smtClean="0"/>
          </a:p>
          <a:p>
            <a:pPr marL="514350" indent="-457200"/>
            <a:r>
              <a:rPr lang="en-US" dirty="0" smtClean="0"/>
              <a:t>Provides stability</a:t>
            </a:r>
          </a:p>
          <a:p>
            <a:pPr marL="514350" indent="-457200"/>
            <a:endParaRPr lang="en-US" dirty="0" smtClean="0"/>
          </a:p>
          <a:p>
            <a:pPr marL="514350" indent="-457200"/>
            <a:r>
              <a:rPr lang="en-US" dirty="0" smtClean="0"/>
              <a:t>Aids in lubrication</a:t>
            </a:r>
          </a:p>
        </p:txBody>
      </p:sp>
      <p:sp>
        <p:nvSpPr>
          <p:cNvPr id="2" name="Title 1"/>
          <p:cNvSpPr>
            <a:spLocks noGrp="1"/>
          </p:cNvSpPr>
          <p:nvPr>
            <p:ph type="title"/>
          </p:nvPr>
        </p:nvSpPr>
        <p:spPr/>
        <p:txBody>
          <a:bodyPr/>
          <a:lstStyle/>
          <a:p>
            <a:r>
              <a:rPr lang="en-US" dirty="0" smtClean="0"/>
              <a:t>Meniscal function</a:t>
            </a:r>
            <a:endParaRPr lang="en-US" dirty="0"/>
          </a:p>
        </p:txBody>
      </p:sp>
    </p:spTree>
    <p:extLst>
      <p:ext uri="{BB962C8B-B14F-4D97-AF65-F5344CB8AC3E}">
        <p14:creationId xmlns:p14="http://schemas.microsoft.com/office/powerpoint/2010/main" val="13200541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extension, 50% of the load is absorbed</a:t>
            </a:r>
          </a:p>
          <a:p>
            <a:endParaRPr lang="en-US" dirty="0" smtClean="0"/>
          </a:p>
          <a:p>
            <a:r>
              <a:rPr lang="en-US" dirty="0" smtClean="0"/>
              <a:t>At 90</a:t>
            </a:r>
            <a:r>
              <a:rPr lang="en-US" dirty="0" smtClean="0">
                <a:sym typeface="Symbol"/>
              </a:rPr>
              <a:t></a:t>
            </a:r>
            <a:r>
              <a:rPr lang="en-US" dirty="0" smtClean="0"/>
              <a:t> flexion, 90% load-sharing</a:t>
            </a:r>
          </a:p>
          <a:p>
            <a:endParaRPr lang="en-US" dirty="0" smtClean="0"/>
          </a:p>
          <a:p>
            <a:r>
              <a:rPr lang="en-US" dirty="0" smtClean="0"/>
              <a:t>Beyond 90</a:t>
            </a:r>
            <a:r>
              <a:rPr lang="en-US" dirty="0" smtClean="0">
                <a:sym typeface="Symbol"/>
              </a:rPr>
              <a:t></a:t>
            </a:r>
            <a:r>
              <a:rPr lang="en-US" dirty="0" smtClean="0"/>
              <a:t>, forces predominate through posterior horns</a:t>
            </a:r>
          </a:p>
        </p:txBody>
      </p:sp>
      <p:sp>
        <p:nvSpPr>
          <p:cNvPr id="2" name="Title 1"/>
          <p:cNvSpPr>
            <a:spLocks noGrp="1"/>
          </p:cNvSpPr>
          <p:nvPr>
            <p:ph type="title"/>
          </p:nvPr>
        </p:nvSpPr>
        <p:spPr/>
        <p:txBody>
          <a:bodyPr/>
          <a:lstStyle/>
          <a:p>
            <a:r>
              <a:rPr lang="en-US" dirty="0" smtClean="0"/>
              <a:t>Biomechanics</a:t>
            </a:r>
            <a:endParaRPr lang="en-US" dirty="0"/>
          </a:p>
        </p:txBody>
      </p:sp>
      <p:pic>
        <p:nvPicPr>
          <p:cNvPr id="5" name="Content Placeholder 4" descr="Screen Shot 2014-12-10 at 11.34.41 PM.png"/>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1345632" y="3962400"/>
            <a:ext cx="6452737" cy="2011680"/>
          </a:xfrm>
          <a:prstGeom prst="rect">
            <a:avLst/>
          </a:prstGeom>
        </p:spPr>
      </p:pic>
    </p:spTree>
    <p:extLst>
      <p:ext uri="{BB962C8B-B14F-4D97-AF65-F5344CB8AC3E}">
        <p14:creationId xmlns:p14="http://schemas.microsoft.com/office/powerpoint/2010/main" val="2880478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Meniscal Excursion"/>
          <p:cNvPicPr>
            <a:picLocks noGrp="1" noChangeAspect="1" noChangeArrowheads="1"/>
          </p:cNvPicPr>
          <p:nvPr>
            <p:ph sz="half" idx="1"/>
          </p:nvPr>
        </p:nvPicPr>
        <p:blipFill>
          <a:blip r:embed="rId3" cstate="print"/>
          <a:stretch>
            <a:fillRect/>
          </a:stretch>
        </p:blipFill>
        <p:spPr>
          <a:xfrm>
            <a:off x="335510" y="1417320"/>
            <a:ext cx="4465090" cy="4023360"/>
          </a:xfrm>
          <a:prstGeom prst="rect">
            <a:avLst/>
          </a:prstGeom>
        </p:spPr>
      </p:pic>
      <p:sp>
        <p:nvSpPr>
          <p:cNvPr id="18435" name="Rectangle 3"/>
          <p:cNvSpPr>
            <a:spLocks noGrp="1" noChangeArrowheads="1"/>
          </p:cNvSpPr>
          <p:nvPr>
            <p:ph sz="half" idx="2"/>
          </p:nvPr>
        </p:nvSpPr>
        <p:spPr>
          <a:prstGeom prst="rect">
            <a:avLst/>
          </a:prstGeom>
        </p:spPr>
        <p:txBody>
          <a:bodyPr/>
          <a:lstStyle/>
          <a:p>
            <a:pPr lvl="1"/>
            <a:r>
              <a:rPr lang="en-US" sz="2400" dirty="0" smtClean="0"/>
              <a:t>Meniscal excursion with knee flexion</a:t>
            </a:r>
          </a:p>
          <a:p>
            <a:pPr lvl="2"/>
            <a:endParaRPr lang="en-US" sz="2000" dirty="0" smtClean="0"/>
          </a:p>
          <a:p>
            <a:pPr lvl="2"/>
            <a:r>
              <a:rPr lang="en-US" sz="2000" dirty="0" smtClean="0"/>
              <a:t>11.2 mm excursion of lateral meniscus</a:t>
            </a:r>
          </a:p>
          <a:p>
            <a:pPr lvl="2"/>
            <a:endParaRPr lang="en-US" sz="2000" dirty="0" smtClean="0"/>
          </a:p>
          <a:p>
            <a:pPr lvl="2"/>
            <a:r>
              <a:rPr lang="en-US" sz="2000" dirty="0" smtClean="0"/>
              <a:t>5.1 mm excursion of medial meniscus</a:t>
            </a:r>
          </a:p>
          <a:p>
            <a:pPr lvl="3"/>
            <a:r>
              <a:rPr lang="en-US" sz="1800" dirty="0" smtClean="0"/>
              <a:t>Capsule</a:t>
            </a:r>
          </a:p>
          <a:p>
            <a:pPr lvl="3"/>
            <a:r>
              <a:rPr lang="en-US" sz="1800" dirty="0" smtClean="0"/>
              <a:t>Deep MCL</a:t>
            </a:r>
          </a:p>
          <a:p>
            <a:pPr lvl="3"/>
            <a:r>
              <a:rPr lang="en-US" sz="1800" dirty="0" smtClean="0"/>
              <a:t>Coronary ligament</a:t>
            </a:r>
          </a:p>
        </p:txBody>
      </p:sp>
      <p:sp>
        <p:nvSpPr>
          <p:cNvPr id="24577" name="Rectangle 2"/>
          <p:cNvSpPr>
            <a:spLocks noGrp="1" noRot="1" noChangeArrowheads="1"/>
          </p:cNvSpPr>
          <p:nvPr>
            <p:ph type="title"/>
          </p:nvPr>
        </p:nvSpPr>
        <p:spPr>
          <a:prstGeom prst="rect">
            <a:avLst/>
          </a:prstGeom>
        </p:spPr>
        <p:txBody>
          <a:bodyPr/>
          <a:lstStyle/>
          <a:p>
            <a:pPr fontAlgn="auto">
              <a:spcAft>
                <a:spcPts val="0"/>
              </a:spcAft>
              <a:defRPr/>
            </a:pPr>
            <a:r>
              <a:rPr lang="en-US" dirty="0"/>
              <a:t>Meniscal Excursion</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PMC">
  <a:themeElements>
    <a:clrScheme name="UPMC">
      <a:dk1>
        <a:srgbClr val="000000"/>
      </a:dk1>
      <a:lt1>
        <a:srgbClr val="FFFFFF"/>
      </a:lt1>
      <a:dk2>
        <a:srgbClr val="000000"/>
      </a:dk2>
      <a:lt2>
        <a:srgbClr val="808080"/>
      </a:lt2>
      <a:accent1>
        <a:srgbClr val="00235A"/>
      </a:accent1>
      <a:accent2>
        <a:srgbClr val="3E73BE"/>
      </a:accent2>
      <a:accent3>
        <a:srgbClr val="661400"/>
      </a:accent3>
      <a:accent4>
        <a:srgbClr val="A94300"/>
      </a:accent4>
      <a:accent5>
        <a:srgbClr val="D28E00"/>
      </a:accent5>
      <a:accent6>
        <a:srgbClr val="505500"/>
      </a:accent6>
      <a:hlink>
        <a:srgbClr val="7D6C69"/>
      </a:hlink>
      <a:folHlink>
        <a:srgbClr val="99CC00"/>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UPMC</Template>
  <TotalTime>1600</TotalTime>
  <Words>1055</Words>
  <Application>Microsoft Macintosh PowerPoint</Application>
  <PresentationFormat>On-screen Show (4:3)</PresentationFormat>
  <Paragraphs>261</Paragraphs>
  <Slides>56</Slides>
  <Notes>3</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UPMC</vt:lpstr>
      <vt:lpstr>Meniscus Injuries</vt:lpstr>
      <vt:lpstr>How far we haven’t come</vt:lpstr>
      <vt:lpstr>Epidemiology</vt:lpstr>
      <vt:lpstr>Pathoanatomy</vt:lpstr>
      <vt:lpstr>Pathoanatomy</vt:lpstr>
      <vt:lpstr>Pathoanatomy</vt:lpstr>
      <vt:lpstr>Meniscal function</vt:lpstr>
      <vt:lpstr>Biomechanics</vt:lpstr>
      <vt:lpstr>Meniscal Excursion</vt:lpstr>
      <vt:lpstr>Biomechanics</vt:lpstr>
      <vt:lpstr>Evaluation</vt:lpstr>
      <vt:lpstr>Physical Exam</vt:lpstr>
      <vt:lpstr>McMurray</vt:lpstr>
      <vt:lpstr>McMurray</vt:lpstr>
      <vt:lpstr>Apley’s Compression Test</vt:lpstr>
      <vt:lpstr>Thessaly Test</vt:lpstr>
      <vt:lpstr>Imaging</vt:lpstr>
      <vt:lpstr>Longitudinal Vertical Tears</vt:lpstr>
      <vt:lpstr>PowerPoint Presentation</vt:lpstr>
      <vt:lpstr>PowerPoint Presentation</vt:lpstr>
      <vt:lpstr>Bucket Handle Tears</vt:lpstr>
      <vt:lpstr>PowerPoint Presentation</vt:lpstr>
      <vt:lpstr>Horizontal Tears</vt:lpstr>
      <vt:lpstr>PowerPoint Presentation</vt:lpstr>
      <vt:lpstr>PowerPoint Presentation</vt:lpstr>
      <vt:lpstr>Radial Tears</vt:lpstr>
      <vt:lpstr>Radial Tears</vt:lpstr>
      <vt:lpstr>Radial Tear</vt:lpstr>
      <vt:lpstr>Parrot Beak Tears</vt:lpstr>
      <vt:lpstr>Parrot Beak Tear</vt:lpstr>
      <vt:lpstr>Root Tears</vt:lpstr>
      <vt:lpstr>Treatment</vt:lpstr>
      <vt:lpstr>Meniscectomy</vt:lpstr>
      <vt:lpstr>Meniscectomy</vt:lpstr>
      <vt:lpstr>Meniscectomy</vt:lpstr>
      <vt:lpstr>Surgical Repair</vt:lpstr>
      <vt:lpstr>Open Repair</vt:lpstr>
      <vt:lpstr>Inside-out Repair</vt:lpstr>
      <vt:lpstr>Outside-In Repair</vt:lpstr>
      <vt:lpstr>All Inside</vt:lpstr>
      <vt:lpstr>All Inside</vt:lpstr>
      <vt:lpstr>PowerPoint Presentation</vt:lpstr>
      <vt:lpstr>PowerPoint Presentation</vt:lpstr>
      <vt:lpstr>PowerPoint Presentation</vt:lpstr>
      <vt:lpstr>Outcomes</vt:lpstr>
      <vt:lpstr>Complications</vt:lpstr>
      <vt:lpstr>Transplantation</vt:lpstr>
      <vt:lpstr>Outcomes</vt:lpstr>
      <vt:lpstr>OITE</vt:lpstr>
      <vt:lpstr>OITE</vt:lpstr>
      <vt:lpstr>OITE</vt:lpstr>
      <vt:lpstr>OITE</vt:lpstr>
      <vt:lpstr>OITE</vt:lpstr>
      <vt:lpstr>OITE</vt:lpstr>
      <vt:lpstr>OITE</vt:lpstr>
      <vt:lpstr>OITE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Meniscus Injuries</dc:title>
  <dc:creator>Joseph M Radley</dc:creator>
  <cp:lastModifiedBy>IAN RICE</cp:lastModifiedBy>
  <cp:revision>6</cp:revision>
  <dcterms:created xsi:type="dcterms:W3CDTF">2015-10-20T00:52:20Z</dcterms:created>
  <dcterms:modified xsi:type="dcterms:W3CDTF">2016-10-11T17:40:05Z</dcterms:modified>
</cp:coreProperties>
</file>