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45"/>
  </p:notesMasterIdLst>
  <p:sldIdLst>
    <p:sldId id="256" r:id="rId2"/>
    <p:sldId id="399" r:id="rId3"/>
    <p:sldId id="409" r:id="rId4"/>
    <p:sldId id="413" r:id="rId5"/>
    <p:sldId id="412" r:id="rId6"/>
    <p:sldId id="432" r:id="rId7"/>
    <p:sldId id="431" r:id="rId8"/>
    <p:sldId id="400" r:id="rId9"/>
    <p:sldId id="414" r:id="rId10"/>
    <p:sldId id="401" r:id="rId11"/>
    <p:sldId id="436" r:id="rId12"/>
    <p:sldId id="437" r:id="rId13"/>
    <p:sldId id="438" r:id="rId14"/>
    <p:sldId id="441" r:id="rId15"/>
    <p:sldId id="402" r:id="rId16"/>
    <p:sldId id="353" r:id="rId17"/>
    <p:sldId id="433" r:id="rId18"/>
    <p:sldId id="403" r:id="rId19"/>
    <p:sldId id="435" r:id="rId20"/>
    <p:sldId id="391" r:id="rId21"/>
    <p:sldId id="395" r:id="rId22"/>
    <p:sldId id="396" r:id="rId23"/>
    <p:sldId id="404" r:id="rId24"/>
    <p:sldId id="434" r:id="rId25"/>
    <p:sldId id="415" r:id="rId26"/>
    <p:sldId id="424" r:id="rId27"/>
    <p:sldId id="444" r:id="rId28"/>
    <p:sldId id="425" r:id="rId29"/>
    <p:sldId id="445" r:id="rId30"/>
    <p:sldId id="426" r:id="rId31"/>
    <p:sldId id="427" r:id="rId32"/>
    <p:sldId id="428" r:id="rId33"/>
    <p:sldId id="429" r:id="rId34"/>
    <p:sldId id="405" r:id="rId35"/>
    <p:sldId id="419" r:id="rId36"/>
    <p:sldId id="439" r:id="rId37"/>
    <p:sldId id="440" r:id="rId38"/>
    <p:sldId id="442" r:id="rId39"/>
    <p:sldId id="398" r:id="rId40"/>
    <p:sldId id="416" r:id="rId41"/>
    <p:sldId id="430" r:id="rId42"/>
    <p:sldId id="443" r:id="rId43"/>
    <p:sldId id="41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-336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C3FC9-36EF-4403-AD9C-9D606926C861}" type="datetimeFigureOut">
              <a:rPr lang="en-US" smtClean="0"/>
              <a:pPr/>
              <a:t>9/29/16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F6B0F-3884-41B2-BF8A-972AF12DAE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09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62D50-7ABF-46E6-B9E7-F67DF0CFEE44}" type="datetimeFigureOut">
              <a:rPr lang="en-US" smtClean="0"/>
              <a:pPr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3DAF-2707-4F2E-97BE-F8A3CB4C47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50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62D50-7ABF-46E6-B9E7-F67DF0CFEE44}" type="datetimeFigureOut">
              <a:rPr lang="en-US" smtClean="0"/>
              <a:pPr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3DAF-2707-4F2E-97BE-F8A3CB4C47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44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62D50-7ABF-46E6-B9E7-F67DF0CFEE44}" type="datetimeFigureOut">
              <a:rPr lang="en-US" smtClean="0"/>
              <a:pPr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3DAF-2707-4F2E-97BE-F8A3CB4C47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9377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62D50-7ABF-46E6-B9E7-F67DF0CFEE44}" type="datetimeFigureOut">
              <a:rPr lang="en-US" smtClean="0"/>
              <a:pPr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3DAF-2707-4F2E-97BE-F8A3CB4C47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92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62D50-7ABF-46E6-B9E7-F67DF0CFEE44}" type="datetimeFigureOut">
              <a:rPr lang="en-US" smtClean="0"/>
              <a:pPr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3DAF-2707-4F2E-97BE-F8A3CB4C47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1422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62D50-7ABF-46E6-B9E7-F67DF0CFEE44}" type="datetimeFigureOut">
              <a:rPr lang="en-US" smtClean="0"/>
              <a:pPr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3DAF-2707-4F2E-97BE-F8A3CB4C47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22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62D50-7ABF-46E6-B9E7-F67DF0CFEE44}" type="datetimeFigureOut">
              <a:rPr lang="en-US" smtClean="0"/>
              <a:pPr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3DAF-2707-4F2E-97BE-F8A3CB4C47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62D50-7ABF-46E6-B9E7-F67DF0CFEE44}" type="datetimeFigureOut">
              <a:rPr lang="en-US" smtClean="0"/>
              <a:pPr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3DAF-2707-4F2E-97BE-F8A3CB4C47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73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62D50-7ABF-46E6-B9E7-F67DF0CFEE44}" type="datetimeFigureOut">
              <a:rPr lang="en-US" smtClean="0"/>
              <a:pPr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3DAF-2707-4F2E-97BE-F8A3CB4C47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54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62D50-7ABF-46E6-B9E7-F67DF0CFEE44}" type="datetimeFigureOut">
              <a:rPr lang="en-US" smtClean="0"/>
              <a:pPr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3DAF-2707-4F2E-97BE-F8A3CB4C47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35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62D50-7ABF-46E6-B9E7-F67DF0CFEE44}" type="datetimeFigureOut">
              <a:rPr lang="en-US" smtClean="0"/>
              <a:pPr/>
              <a:t>9/29/16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3DAF-2707-4F2E-97BE-F8A3CB4C47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81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62D50-7ABF-46E6-B9E7-F67DF0CFEE44}" type="datetimeFigureOut">
              <a:rPr lang="en-US" smtClean="0"/>
              <a:pPr/>
              <a:t>9/29/16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3DAF-2707-4F2E-97BE-F8A3CB4C47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24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62D50-7ABF-46E6-B9E7-F67DF0CFEE44}" type="datetimeFigureOut">
              <a:rPr lang="en-US" smtClean="0"/>
              <a:pPr/>
              <a:t>9/29/16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3DAF-2707-4F2E-97BE-F8A3CB4C47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06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62D50-7ABF-46E6-B9E7-F67DF0CFEE44}" type="datetimeFigureOut">
              <a:rPr lang="en-US" smtClean="0"/>
              <a:pPr/>
              <a:t>9/29/16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3DAF-2707-4F2E-97BE-F8A3CB4C47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23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62D50-7ABF-46E6-B9E7-F67DF0CFEE44}" type="datetimeFigureOut">
              <a:rPr lang="en-US" smtClean="0"/>
              <a:pPr/>
              <a:t>9/29/16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3DAF-2707-4F2E-97BE-F8A3CB4C47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43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3DAF-2707-4F2E-97BE-F8A3CB4C47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62D50-7ABF-46E6-B9E7-F67DF0CFEE44}" type="datetimeFigureOut">
              <a:rPr lang="en-US" smtClean="0"/>
              <a:pPr/>
              <a:t>9/29/16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95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62D50-7ABF-46E6-B9E7-F67DF0CFEE44}" type="datetimeFigureOut">
              <a:rPr lang="en-US" smtClean="0"/>
              <a:pPr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E6A3DAF-2707-4F2E-97BE-F8A3CB4C47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2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37895" y="722097"/>
            <a:ext cx="7754141" cy="32316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u="sng" cap="small" dirty="0" smtClean="0"/>
              <a:t>Hip Injuries in Athletes</a:t>
            </a:r>
          </a:p>
          <a:p>
            <a:pPr algn="ctr"/>
            <a:r>
              <a:rPr lang="en-US" sz="3200" b="1" dirty="0" smtClean="0"/>
              <a:t>Focus on </a:t>
            </a:r>
            <a:r>
              <a:rPr lang="en-US" sz="3200" b="1" dirty="0" err="1" smtClean="0"/>
              <a:t>Femoroacetabular</a:t>
            </a:r>
            <a:r>
              <a:rPr lang="en-US" sz="3200" b="1" dirty="0" smtClean="0"/>
              <a:t> Impingement (FAI)</a:t>
            </a:r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r>
              <a:rPr lang="en-US" sz="2000" b="1" dirty="0" smtClean="0"/>
              <a:t>Ian Rice MD</a:t>
            </a:r>
          </a:p>
          <a:p>
            <a:pPr algn="ctr"/>
            <a:r>
              <a:rPr lang="en-US" sz="2000" b="1" dirty="0" smtClean="0"/>
              <a:t>Sports Medicine Orthopedic Surgeon</a:t>
            </a:r>
          </a:p>
          <a:p>
            <a:pPr algn="ctr"/>
            <a:r>
              <a:rPr lang="en-US" sz="2000" b="1" dirty="0" err="1" smtClean="0"/>
              <a:t>TriHealth</a:t>
            </a:r>
            <a:r>
              <a:rPr lang="en-US" sz="2000" b="1" dirty="0" smtClean="0"/>
              <a:t> Orthopedic and Sports Institute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300" y="4626856"/>
            <a:ext cx="56515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9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4316" y="294106"/>
            <a:ext cx="11363158" cy="13234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Focus on this	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														Rule Out Other Causes	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499684" y="1925052"/>
            <a:ext cx="4170948" cy="434473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US" dirty="0" smtClean="0"/>
              <a:t>Have patient sit up and palpate anterior groin/inguinal canal</a:t>
            </a:r>
          </a:p>
          <a:p>
            <a:pPr lvl="1"/>
            <a:r>
              <a:rPr lang="en-US" dirty="0" smtClean="0"/>
              <a:t>Sig pain suggestive of sports hernia or peritoneal causes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Test resisted adduction</a:t>
            </a:r>
          </a:p>
          <a:p>
            <a:pPr lvl="1"/>
            <a:r>
              <a:rPr lang="en-US" dirty="0" smtClean="0"/>
              <a:t>Adductor (groin) muscle strain or tear</a:t>
            </a:r>
          </a:p>
          <a:p>
            <a:pPr lvl="1"/>
            <a:r>
              <a:rPr lang="en-US" dirty="0" smtClean="0"/>
              <a:t>Also palpate adductor origination at pubis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LE </a:t>
            </a:r>
            <a:r>
              <a:rPr lang="en-US" dirty="0" err="1" smtClean="0"/>
              <a:t>Neuro</a:t>
            </a:r>
            <a:r>
              <a:rPr lang="en-US" dirty="0" smtClean="0"/>
              <a:t> Exam, Straight leg raise</a:t>
            </a:r>
          </a:p>
          <a:p>
            <a:pPr lvl="1"/>
            <a:r>
              <a:rPr lang="en-US" dirty="0" smtClean="0"/>
              <a:t>Radiculopathy, referred lumbar </a:t>
            </a:r>
            <a:r>
              <a:rPr lang="en-US" dirty="0" err="1" smtClean="0"/>
              <a:t>spondylosis</a:t>
            </a:r>
            <a:r>
              <a:rPr lang="en-US" dirty="0" smtClean="0"/>
              <a:t> pain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80" y="1911685"/>
            <a:ext cx="6379673" cy="4330866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1128944" y="4820882"/>
            <a:ext cx="1658136" cy="58477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FADDIR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40880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49" y="216779"/>
            <a:ext cx="2936080" cy="98787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err="1" smtClean="0"/>
              <a:t>Coxa</a:t>
            </a:r>
            <a:r>
              <a:rPr lang="en-US" dirty="0" smtClean="0"/>
              <a:t> </a:t>
            </a:r>
            <a:r>
              <a:rPr lang="en-US" dirty="0" err="1" smtClean="0"/>
              <a:t>Saltans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22259" y="1493188"/>
            <a:ext cx="4185623" cy="5762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External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22259" y="2161107"/>
            <a:ext cx="4185623" cy="128262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Snapping IT Band</a:t>
            </a:r>
          </a:p>
          <a:p>
            <a:r>
              <a:rPr lang="en-US" dirty="0" smtClean="0"/>
              <a:t>Most common</a:t>
            </a:r>
          </a:p>
          <a:p>
            <a:r>
              <a:rPr lang="en-US" dirty="0" smtClean="0"/>
              <a:t>Flexion </a:t>
            </a:r>
            <a:r>
              <a:rPr lang="en-US" dirty="0" smtClean="0">
                <a:sym typeface="Wingdings"/>
              </a:rPr>
              <a:t> Extension or rotation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335959" y="3679890"/>
            <a:ext cx="4185618" cy="57626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Internal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335959" y="4449289"/>
            <a:ext cx="4185617" cy="1884949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err="1" smtClean="0"/>
              <a:t>Iliopsoas</a:t>
            </a:r>
            <a:r>
              <a:rPr lang="en-US" dirty="0" smtClean="0"/>
              <a:t> snaps on femoral head or </a:t>
            </a:r>
            <a:r>
              <a:rPr lang="en-US" dirty="0" err="1" smtClean="0"/>
              <a:t>iliopectineal</a:t>
            </a:r>
            <a:r>
              <a:rPr lang="en-US" dirty="0" smtClean="0"/>
              <a:t> eminence</a:t>
            </a:r>
          </a:p>
          <a:p>
            <a:r>
              <a:rPr lang="en-US" dirty="0" smtClean="0"/>
              <a:t>May be associated with FAI</a:t>
            </a:r>
          </a:p>
          <a:p>
            <a:r>
              <a:rPr lang="en-US" dirty="0" smtClean="0"/>
              <a:t>Also associated with Iliac Spine avulsion injuries and </a:t>
            </a:r>
            <a:r>
              <a:rPr lang="en-US" dirty="0" err="1" smtClean="0"/>
              <a:t>malunion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452" y="1387967"/>
            <a:ext cx="7151548" cy="447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18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45131" y="379728"/>
            <a:ext cx="2487496" cy="1518908"/>
          </a:xfrm>
        </p:spPr>
        <p:txBody>
          <a:bodyPr/>
          <a:lstStyle/>
          <a:p>
            <a:r>
              <a:rPr lang="en-US" dirty="0" err="1" smtClean="0"/>
              <a:t>Apophyseal</a:t>
            </a:r>
            <a:r>
              <a:rPr lang="en-US" dirty="0" smtClean="0"/>
              <a:t> Avulsions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20229" y="2095118"/>
            <a:ext cx="3682329" cy="388077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err="1" smtClean="0"/>
              <a:t>Iliopsoas</a:t>
            </a:r>
            <a:r>
              <a:rPr lang="en-US" dirty="0" smtClean="0"/>
              <a:t> avulsions from ASIS (origin) or lesser trochanter (insertion)</a:t>
            </a:r>
          </a:p>
          <a:p>
            <a:r>
              <a:rPr lang="en-US" dirty="0" smtClean="0"/>
              <a:t>Rectus </a:t>
            </a:r>
            <a:r>
              <a:rPr lang="en-US" dirty="0" err="1" smtClean="0"/>
              <a:t>Femoris</a:t>
            </a:r>
            <a:r>
              <a:rPr lang="en-US" dirty="0" smtClean="0"/>
              <a:t> avulsions from AIIS</a:t>
            </a:r>
          </a:p>
          <a:p>
            <a:r>
              <a:rPr lang="en-US" dirty="0" smtClean="0"/>
              <a:t>Hamstring avulsions from </a:t>
            </a:r>
            <a:r>
              <a:rPr lang="en-US" dirty="0" err="1" smtClean="0"/>
              <a:t>ischial</a:t>
            </a:r>
            <a:r>
              <a:rPr lang="en-US" dirty="0" smtClean="0"/>
              <a:t> tuberosity</a:t>
            </a:r>
          </a:p>
          <a:p>
            <a:r>
              <a:rPr lang="en-US" dirty="0" smtClean="0"/>
              <a:t>Adductor avulsions from pubic rami</a:t>
            </a:r>
          </a:p>
          <a:p>
            <a:r>
              <a:rPr lang="en-US" dirty="0" smtClean="0"/>
              <a:t>“Post-traumatic” FAI = </a:t>
            </a:r>
            <a:r>
              <a:rPr lang="en-US" dirty="0" err="1" smtClean="0"/>
              <a:t>Subspine</a:t>
            </a:r>
            <a:r>
              <a:rPr lang="en-US" dirty="0" smtClean="0"/>
              <a:t> Impingement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699" y="0"/>
            <a:ext cx="4144672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906" y="0"/>
            <a:ext cx="3587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36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500"/>
            <a:ext cx="12192000" cy="595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33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1719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4692" y="0"/>
            <a:ext cx="2838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93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Radiographic Indicators of FAI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4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jbjs.org/data/Journals/JBJS/4328/e111fig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570" y="90534"/>
            <a:ext cx="8457840" cy="671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64800" y="609601"/>
            <a:ext cx="172720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Center Edge Angle</a:t>
            </a:r>
          </a:p>
          <a:p>
            <a:r>
              <a:rPr lang="en-US" dirty="0" smtClean="0"/>
              <a:t>(Normal 25-39, &lt;15 = dysplasia)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363200" y="3581401"/>
            <a:ext cx="1828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Crossover sign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505200"/>
            <a:ext cx="184821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Alpha angle</a:t>
            </a:r>
          </a:p>
          <a:p>
            <a:r>
              <a:rPr lang="en-US" dirty="0" smtClean="0"/>
              <a:t>(Normal &lt;50 </a:t>
            </a:r>
            <a:r>
              <a:rPr lang="en-US" dirty="0" err="1" smtClean="0"/>
              <a:t>deg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875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72"/>
          <a:stretch/>
        </p:blipFill>
        <p:spPr>
          <a:xfrm>
            <a:off x="1780522" y="114830"/>
            <a:ext cx="8785877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74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Views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recommend AP and Frog Leg views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931" y="0"/>
            <a:ext cx="7155069" cy="45927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015" y="4586607"/>
            <a:ext cx="6155880" cy="22580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545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17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431800"/>
            <a:ext cx="41910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22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830245" cy="1320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smtClean="0"/>
              <a:t>Overview of </a:t>
            </a:r>
            <a:r>
              <a:rPr lang="en-US" dirty="0" err="1" smtClean="0"/>
              <a:t>Femoroacetabular</a:t>
            </a:r>
            <a:r>
              <a:rPr lang="en-US" dirty="0" smtClean="0"/>
              <a:t> Impingement (FAI) and related hip conditions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05814"/>
            <a:ext cx="8596668" cy="4535549"/>
          </a:xfrm>
        </p:spPr>
        <p:txBody>
          <a:bodyPr/>
          <a:lstStyle/>
          <a:p>
            <a:endParaRPr lang="en-US" dirty="0" smtClean="0"/>
          </a:p>
          <a:p>
            <a:pPr>
              <a:buFont typeface="+mj-lt"/>
              <a:buAutoNum type="arabicPeriod"/>
            </a:pPr>
            <a:r>
              <a:rPr lang="en-US" sz="2800" dirty="0" err="1" smtClean="0"/>
              <a:t>Pathoanatomy</a:t>
            </a:r>
            <a:endParaRPr lang="en-US" sz="2800" dirty="0" smtClean="0"/>
          </a:p>
          <a:p>
            <a:pPr>
              <a:buFont typeface="+mj-lt"/>
              <a:buAutoNum type="arabicPeriod"/>
            </a:pPr>
            <a:r>
              <a:rPr lang="en-US" sz="2800" dirty="0" smtClean="0"/>
              <a:t>Clinical Diagnosis</a:t>
            </a:r>
          </a:p>
          <a:p>
            <a:pPr>
              <a:buFont typeface="+mj-lt"/>
              <a:buAutoNum type="arabicPeriod"/>
            </a:pPr>
            <a:r>
              <a:rPr lang="en-US" sz="2800" dirty="0" smtClean="0"/>
              <a:t>Diagnostic Imaging</a:t>
            </a:r>
          </a:p>
          <a:p>
            <a:pPr>
              <a:buFont typeface="+mj-lt"/>
              <a:buAutoNum type="arabicPeriod"/>
            </a:pPr>
            <a:r>
              <a:rPr lang="en-US" sz="2800" dirty="0" smtClean="0"/>
              <a:t>Hip Arthroscopy Basics</a:t>
            </a:r>
          </a:p>
          <a:p>
            <a:pPr>
              <a:buFont typeface="+mj-lt"/>
              <a:buAutoNum type="arabicPeriod"/>
            </a:pPr>
            <a:r>
              <a:rPr lang="en-US" sz="2800" dirty="0" smtClean="0"/>
              <a:t>Evidence-Based Medicine for Hip Arthroscopy</a:t>
            </a:r>
          </a:p>
          <a:p>
            <a:pPr>
              <a:buFont typeface="+mj-lt"/>
              <a:buAutoNum type="arabicPeriod"/>
            </a:pPr>
            <a:r>
              <a:rPr lang="en-US" sz="2800" dirty="0" smtClean="0"/>
              <a:t>Prevention</a:t>
            </a:r>
          </a:p>
          <a:p>
            <a:pPr>
              <a:buFont typeface="+mj-lt"/>
              <a:buAutoNum type="arabicPeriod"/>
            </a:pPr>
            <a:r>
              <a:rPr lang="en-US" sz="2800" dirty="0" smtClean="0"/>
              <a:t>Take-Away Points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09408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Hip Arthroscopy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20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16" y="1028700"/>
            <a:ext cx="11563684" cy="478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9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200" y="1231900"/>
            <a:ext cx="41529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04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70" y="366059"/>
            <a:ext cx="612140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300" y="310776"/>
            <a:ext cx="6235700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19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54"/>
          <a:stretch/>
        </p:blipFill>
        <p:spPr>
          <a:xfrm>
            <a:off x="4058544" y="241300"/>
            <a:ext cx="4171055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07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468" y="0"/>
            <a:ext cx="4241800" cy="365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98900" cy="3594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390" y="0"/>
            <a:ext cx="386080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4612" y="3636210"/>
            <a:ext cx="3505397" cy="3221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3053" y="3592532"/>
            <a:ext cx="3471708" cy="326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56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Abductor Tears	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Rotator Cuff of the Hip</a:t>
            </a:r>
          </a:p>
          <a:p>
            <a:r>
              <a:rPr lang="en-US" dirty="0" smtClean="0"/>
              <a:t>Coaches, Active Parents, Teachers, and other active adults (typically &gt;50s)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034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300"/>
            <a:ext cx="12192000" cy="509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30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Abductor Anatomy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79" y="1697788"/>
            <a:ext cx="5014038" cy="4789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322" y="1191794"/>
            <a:ext cx="53975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55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0"/>
            <a:ext cx="5008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00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Pathoanatomy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78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Abductor repair surgery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42" y="1762626"/>
            <a:ext cx="5562600" cy="3721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463" y="1789363"/>
            <a:ext cx="84836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02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24" y="796869"/>
            <a:ext cx="5613400" cy="5067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332" y="730731"/>
            <a:ext cx="55499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893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24" y="1085248"/>
            <a:ext cx="5588000" cy="502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070" y="981797"/>
            <a:ext cx="55626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5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631" y="1050758"/>
            <a:ext cx="55880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08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492" y="294551"/>
            <a:ext cx="8596668" cy="1202713"/>
          </a:xfrm>
        </p:spPr>
        <p:txBody>
          <a:bodyPr anchor="t"/>
          <a:lstStyle/>
          <a:p>
            <a:r>
              <a:rPr lang="en-US" dirty="0" smtClean="0"/>
              <a:t>Where is the evidence?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526" y="1715167"/>
            <a:ext cx="8014368" cy="480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85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263" y="0"/>
            <a:ext cx="6884737" cy="2270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64" y="2382255"/>
            <a:ext cx="6096000" cy="1103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1789" y="4247085"/>
            <a:ext cx="4424947" cy="5455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2931" y="5012344"/>
            <a:ext cx="7519069" cy="15468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73579"/>
            <a:ext cx="4835324" cy="1021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44" y="3539388"/>
            <a:ext cx="5748421" cy="12070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1526" y="2603501"/>
            <a:ext cx="5260474" cy="15230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854" y="106948"/>
            <a:ext cx="1624778" cy="2112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6837" y="677792"/>
            <a:ext cx="2889585" cy="78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09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Prevention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4115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hip dictates knee landing mechanics and rotational forces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77334" y="2160590"/>
            <a:ext cx="3983447" cy="2304476"/>
          </a:xfrm>
        </p:spPr>
        <p:txBody>
          <a:bodyPr/>
          <a:lstStyle/>
          <a:p>
            <a:r>
              <a:rPr lang="en-US" dirty="0" smtClean="0"/>
              <a:t>Weak hip external rotation increased odds of ACL injury 23%</a:t>
            </a:r>
          </a:p>
          <a:p>
            <a:r>
              <a:rPr lang="en-US" dirty="0" smtClean="0"/>
              <a:t>Weak abduction increased odds of ACL injury 12%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22430"/>
            <a:ext cx="8640773" cy="2235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609" y="1806228"/>
            <a:ext cx="7400299" cy="260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922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32" y="242968"/>
            <a:ext cx="4153644" cy="1145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394" y="1440344"/>
            <a:ext cx="4124005" cy="2239080"/>
          </a:xfrm>
        </p:spPr>
        <p:txBody>
          <a:bodyPr/>
          <a:lstStyle/>
          <a:p>
            <a:r>
              <a:rPr lang="en-US" dirty="0" smtClean="0"/>
              <a:t>72% reduction in hamstring injuries during season </a:t>
            </a:r>
            <a:r>
              <a:rPr lang="en-US" dirty="0" err="1" smtClean="0"/>
              <a:t>vs</a:t>
            </a:r>
            <a:r>
              <a:rPr lang="en-US" dirty="0" smtClean="0"/>
              <a:t> control</a:t>
            </a:r>
          </a:p>
          <a:p>
            <a:r>
              <a:rPr lang="en-US" dirty="0" smtClean="0"/>
              <a:t>579 athletes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768" y="0"/>
            <a:ext cx="7675232" cy="28474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014" y="2831763"/>
            <a:ext cx="5933986" cy="4026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7492"/>
            <a:ext cx="6198657" cy="289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536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71285"/>
            <a:ext cx="8596668" cy="4470078"/>
          </a:xfrm>
        </p:spPr>
        <p:txBody>
          <a:bodyPr/>
          <a:lstStyle/>
          <a:p>
            <a:r>
              <a:rPr lang="en-US" dirty="0" smtClean="0"/>
              <a:t>Student athlete with anterior groin pain, clicking/catching like knee meniscus</a:t>
            </a:r>
          </a:p>
          <a:p>
            <a:pPr lvl="1"/>
            <a:r>
              <a:rPr lang="en-US" dirty="0" smtClean="0"/>
              <a:t>Think Hip </a:t>
            </a:r>
            <a:r>
              <a:rPr lang="en-US" dirty="0" err="1" smtClean="0"/>
              <a:t>Labral</a:t>
            </a:r>
            <a:r>
              <a:rPr lang="en-US" dirty="0" smtClean="0"/>
              <a:t> Tear</a:t>
            </a:r>
          </a:p>
          <a:p>
            <a:r>
              <a:rPr lang="en-US" dirty="0" smtClean="0"/>
              <a:t>Reduced hip ROM (especially decreased internal rotation) in young athlete</a:t>
            </a:r>
          </a:p>
          <a:p>
            <a:pPr lvl="1"/>
            <a:r>
              <a:rPr lang="en-US" dirty="0" smtClean="0"/>
              <a:t>Think FAI</a:t>
            </a:r>
          </a:p>
          <a:p>
            <a:r>
              <a:rPr lang="en-US" dirty="0" smtClean="0"/>
              <a:t>If your doctor orders an MRI, encourage </a:t>
            </a:r>
            <a:r>
              <a:rPr lang="en-US" dirty="0" err="1" smtClean="0"/>
              <a:t>marcaine</a:t>
            </a:r>
            <a:r>
              <a:rPr lang="en-US" dirty="0" smtClean="0"/>
              <a:t> </a:t>
            </a:r>
            <a:r>
              <a:rPr lang="en-US" dirty="0" err="1" smtClean="0"/>
              <a:t>arthrogram</a:t>
            </a:r>
            <a:r>
              <a:rPr lang="en-US" dirty="0" smtClean="0"/>
              <a:t> study with traction </a:t>
            </a:r>
          </a:p>
          <a:p>
            <a:pPr lvl="1"/>
            <a:r>
              <a:rPr lang="en-US" dirty="0" smtClean="0"/>
              <a:t>Best sensitivity for </a:t>
            </a:r>
            <a:r>
              <a:rPr lang="en-US" dirty="0" err="1" smtClean="0"/>
              <a:t>labral</a:t>
            </a:r>
            <a:r>
              <a:rPr lang="en-US" dirty="0" smtClean="0"/>
              <a:t> tear, and diagnostic for </a:t>
            </a:r>
            <a:r>
              <a:rPr lang="en-US" dirty="0" err="1" smtClean="0"/>
              <a:t>intraarticular</a:t>
            </a:r>
            <a:r>
              <a:rPr lang="en-US" dirty="0" smtClean="0"/>
              <a:t> pain origin</a:t>
            </a:r>
          </a:p>
          <a:p>
            <a:r>
              <a:rPr lang="en-US" u="sng" dirty="0" smtClean="0"/>
              <a:t>Refer to a hip </a:t>
            </a:r>
            <a:r>
              <a:rPr lang="en-US" u="sng" dirty="0" err="1" smtClean="0"/>
              <a:t>arthroscopist</a:t>
            </a:r>
            <a:r>
              <a:rPr lang="en-US" u="sng" dirty="0" smtClean="0"/>
              <a:t> </a:t>
            </a:r>
            <a:r>
              <a:rPr lang="en-US" dirty="0" smtClean="0"/>
              <a:t>if clinical concern for FAI/</a:t>
            </a:r>
            <a:r>
              <a:rPr lang="en-US" dirty="0" err="1" smtClean="0"/>
              <a:t>labral</a:t>
            </a:r>
            <a:r>
              <a:rPr lang="en-US" dirty="0" smtClean="0"/>
              <a:t> tear, verified intra-articular pathology, or failure to improve with several months of activity modification/therapy</a:t>
            </a:r>
          </a:p>
          <a:p>
            <a:r>
              <a:rPr lang="en-US" dirty="0" smtClean="0"/>
              <a:t>In patients &gt;50 </a:t>
            </a:r>
            <a:r>
              <a:rPr lang="en-US" dirty="0" err="1" smtClean="0"/>
              <a:t>yo</a:t>
            </a:r>
            <a:r>
              <a:rPr lang="en-US" dirty="0"/>
              <a:t> </a:t>
            </a:r>
            <a:r>
              <a:rPr lang="en-US" dirty="0" smtClean="0"/>
              <a:t>with recalcitrant “trochanteric bursitis,” consider abductor tear and referral to hip </a:t>
            </a:r>
            <a:r>
              <a:rPr lang="en-US" dirty="0" err="1" smtClean="0"/>
              <a:t>arthroscopist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954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705" y="2351139"/>
            <a:ext cx="3251200" cy="2926734"/>
          </a:xfrm>
        </p:spPr>
        <p:txBody>
          <a:bodyPr anchor="ctr">
            <a:normAutofit/>
          </a:bodyPr>
          <a:lstStyle/>
          <a:p>
            <a:r>
              <a:rPr lang="en-US" sz="2400" dirty="0" smtClean="0"/>
              <a:t>Impingement with hip flexion</a:t>
            </a:r>
            <a:endParaRPr lang="en-US" sz="2400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222" y="1350209"/>
            <a:ext cx="5675417" cy="539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98906" y="5349105"/>
            <a:ext cx="3351573" cy="1200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Subtle findings on MRI: </a:t>
            </a:r>
          </a:p>
          <a:p>
            <a:r>
              <a:rPr lang="en-US" sz="2400" dirty="0" err="1" smtClean="0"/>
              <a:t>marcaine</a:t>
            </a:r>
            <a:r>
              <a:rPr lang="en-US" sz="2400" dirty="0" smtClean="0"/>
              <a:t> </a:t>
            </a:r>
            <a:r>
              <a:rPr lang="en-US" sz="2400" dirty="0" err="1" smtClean="0"/>
              <a:t>arthrogram</a:t>
            </a:r>
            <a:r>
              <a:rPr lang="en-US" sz="2400" dirty="0" smtClean="0"/>
              <a:t> with traction, 1.5+ T MRI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0006324" y="1939257"/>
            <a:ext cx="1636509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Shear forces on cartilage at </a:t>
            </a:r>
            <a:r>
              <a:rPr lang="en-US" dirty="0" err="1" smtClean="0"/>
              <a:t>chondrolabral</a:t>
            </a:r>
            <a:r>
              <a:rPr lang="en-US" dirty="0" smtClean="0"/>
              <a:t> junction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21" y="0"/>
            <a:ext cx="5440946" cy="314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5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Ian Rice MD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89113" y="1652983"/>
            <a:ext cx="4185623" cy="57626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Contact Info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89114" y="2443140"/>
            <a:ext cx="4185623" cy="330411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/>
              <a:t>513-346-1599, or 513-346-1500</a:t>
            </a:r>
            <a:endParaRPr lang="en-US" dirty="0" smtClean="0"/>
          </a:p>
          <a:p>
            <a:r>
              <a:rPr lang="en-US" dirty="0" err="1" smtClean="0"/>
              <a:t>www.facebook.com</a:t>
            </a:r>
            <a:r>
              <a:rPr lang="en-US" dirty="0" smtClean="0"/>
              <a:t>/</a:t>
            </a:r>
            <a:r>
              <a:rPr lang="en-US" dirty="0" err="1" smtClean="0"/>
              <a:t>cincysportssurgeon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8488" y="1666351"/>
            <a:ext cx="4185618" cy="57626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Philosophy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8490" y="2429771"/>
            <a:ext cx="4185617" cy="33041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Treating </a:t>
            </a:r>
            <a:r>
              <a:rPr lang="en-US" dirty="0"/>
              <a:t>every patient with the compassion and attention to detail </a:t>
            </a:r>
            <a:r>
              <a:rPr lang="en-US" dirty="0" smtClean="0"/>
              <a:t>I </a:t>
            </a:r>
            <a:r>
              <a:rPr lang="en-US" dirty="0"/>
              <a:t>would provide </a:t>
            </a:r>
            <a:r>
              <a:rPr lang="en-US" dirty="0" smtClean="0"/>
              <a:t>my </a:t>
            </a:r>
            <a:r>
              <a:rPr lang="en-US" dirty="0"/>
              <a:t>own </a:t>
            </a:r>
            <a:r>
              <a:rPr lang="en-US" dirty="0" smtClean="0"/>
              <a:t>family</a:t>
            </a:r>
          </a:p>
          <a:p>
            <a:r>
              <a:rPr lang="en-US" dirty="0" smtClean="0"/>
              <a:t>Athletes of all ages and skill deserve the same </a:t>
            </a:r>
            <a:r>
              <a:rPr lang="en-US" dirty="0"/>
              <a:t>professional-level care received by the world’s best </a:t>
            </a:r>
            <a:r>
              <a:rPr lang="en-US" dirty="0" smtClean="0"/>
              <a:t>athletes</a:t>
            </a:r>
          </a:p>
          <a:p>
            <a:r>
              <a:rPr lang="en-US" dirty="0" smtClean="0"/>
              <a:t>I value </a:t>
            </a:r>
            <a:r>
              <a:rPr lang="en-US" u="sng" dirty="0"/>
              <a:t>accessibility</a:t>
            </a:r>
            <a:r>
              <a:rPr lang="en-US" dirty="0"/>
              <a:t> and </a:t>
            </a:r>
            <a:r>
              <a:rPr lang="en-US" u="sng" dirty="0"/>
              <a:t>availability</a:t>
            </a:r>
            <a:r>
              <a:rPr lang="en-US" dirty="0"/>
              <a:t> to both patients and colleagues, and </a:t>
            </a:r>
            <a:r>
              <a:rPr lang="en-US" dirty="0" smtClean="0"/>
              <a:t>believe </a:t>
            </a:r>
            <a:r>
              <a:rPr lang="en-US" dirty="0"/>
              <a:t>the best outcomes result from a </a:t>
            </a:r>
            <a:r>
              <a:rPr lang="en-US" b="1" dirty="0"/>
              <a:t>team-based approach to </a:t>
            </a:r>
            <a:r>
              <a:rPr lang="en-US" b="1" dirty="0" smtClean="0"/>
              <a:t>care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109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Office Locations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Rookwood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4030 </a:t>
            </a:r>
            <a:r>
              <a:rPr lang="en-US" dirty="0"/>
              <a:t>Smith Road, Suite 350</a:t>
            </a:r>
            <a:br>
              <a:rPr lang="en-US" dirty="0"/>
            </a:br>
            <a:r>
              <a:rPr lang="en-US" dirty="0"/>
              <a:t>Cincinnati, OH 45209</a:t>
            </a:r>
            <a:br>
              <a:rPr lang="en-US" dirty="0"/>
            </a:br>
            <a:r>
              <a:rPr lang="en-US" dirty="0"/>
              <a:t>Phone: 513 346 1500</a:t>
            </a:r>
            <a:br>
              <a:rPr lang="en-US" dirty="0"/>
            </a:br>
            <a:r>
              <a:rPr lang="en-US" dirty="0"/>
              <a:t>Fax: 513 872 </a:t>
            </a:r>
            <a:r>
              <a:rPr lang="en-US" dirty="0" smtClean="0"/>
              <a:t>7826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West Chester (Discovery Drive)</a:t>
            </a:r>
          </a:p>
          <a:p>
            <a:r>
              <a:rPr lang="en-US" dirty="0"/>
              <a:t>7798 Discovery Drive, Suite A</a:t>
            </a:r>
            <a:br>
              <a:rPr lang="en-US" dirty="0"/>
            </a:br>
            <a:r>
              <a:rPr lang="en-US" dirty="0"/>
              <a:t>West Chester, OH 45069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465112" y="2325599"/>
            <a:ext cx="4185618" cy="576262"/>
          </a:xfrm>
        </p:spPr>
        <p:txBody>
          <a:bodyPr/>
          <a:lstStyle/>
          <a:p>
            <a:r>
              <a:rPr lang="en-US" dirty="0" smtClean="0"/>
              <a:t>Clifton Group Health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4547431" y="2960652"/>
            <a:ext cx="4185617" cy="1213527"/>
          </a:xfrm>
        </p:spPr>
        <p:txBody>
          <a:bodyPr/>
          <a:lstStyle/>
          <a:p>
            <a:r>
              <a:rPr lang="en-US" dirty="0"/>
              <a:t>379 </a:t>
            </a:r>
            <a:r>
              <a:rPr lang="en-US" dirty="0" err="1"/>
              <a:t>Dixmyth</a:t>
            </a:r>
            <a:r>
              <a:rPr lang="en-US" dirty="0"/>
              <a:t> Avenue</a:t>
            </a:r>
            <a:br>
              <a:rPr lang="en-US" dirty="0"/>
            </a:br>
            <a:r>
              <a:rPr lang="en-US" dirty="0"/>
              <a:t>Cincinnati, OH 45220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92005" y="4221212"/>
            <a:ext cx="3716105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u="sng" dirty="0" smtClean="0"/>
              <a:t>Surgery Locations at:</a:t>
            </a:r>
          </a:p>
          <a:p>
            <a:r>
              <a:rPr lang="en-US" dirty="0" smtClean="0"/>
              <a:t>Bethesda Surgery Center</a:t>
            </a:r>
          </a:p>
          <a:p>
            <a:r>
              <a:rPr lang="en-US" dirty="0" err="1" smtClean="0"/>
              <a:t>Evendale</a:t>
            </a:r>
            <a:r>
              <a:rPr lang="en-US" dirty="0" smtClean="0"/>
              <a:t> Hospital</a:t>
            </a:r>
          </a:p>
          <a:p>
            <a:r>
              <a:rPr lang="en-US" dirty="0" smtClean="0"/>
              <a:t>Bethesda North Hospital</a:t>
            </a:r>
          </a:p>
          <a:p>
            <a:r>
              <a:rPr lang="en-US" dirty="0" smtClean="0"/>
              <a:t>Good Samaritan Hospital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5979" y="129341"/>
            <a:ext cx="5186083" cy="20313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Contact my assistant Dave </a:t>
            </a:r>
            <a:r>
              <a:rPr lang="en-US" dirty="0" err="1" smtClean="0"/>
              <a:t>Ahouse</a:t>
            </a:r>
            <a:r>
              <a:rPr lang="en-US" dirty="0" smtClean="0"/>
              <a:t> MA ATC </a:t>
            </a:r>
          </a:p>
          <a:p>
            <a:r>
              <a:rPr lang="en-US" dirty="0" smtClean="0"/>
              <a:t>directly at 513-346-1599</a:t>
            </a:r>
          </a:p>
          <a:p>
            <a:endParaRPr lang="en-US" dirty="0" smtClean="0"/>
          </a:p>
          <a:p>
            <a:r>
              <a:rPr lang="en-US" dirty="0" smtClean="0"/>
              <a:t>Office hours 5 days weekly including Saturday morning!</a:t>
            </a:r>
          </a:p>
          <a:p>
            <a:endParaRPr lang="en-US" dirty="0"/>
          </a:p>
          <a:p>
            <a:r>
              <a:rPr lang="en-US" dirty="0" smtClean="0"/>
              <a:t>Same day or next day appointment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7283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426" y="295343"/>
            <a:ext cx="8596668" cy="1320800"/>
          </a:xfrm>
        </p:spPr>
        <p:txBody>
          <a:bodyPr/>
          <a:lstStyle/>
          <a:p>
            <a:r>
              <a:rPr lang="en-US" dirty="0" smtClean="0"/>
              <a:t>Specialties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684" y="1387968"/>
            <a:ext cx="6511842" cy="5329271"/>
          </a:xfrm>
        </p:spPr>
        <p:txBody>
          <a:bodyPr/>
          <a:lstStyle/>
          <a:p>
            <a:r>
              <a:rPr lang="en-US" b="1" u="sng" dirty="0"/>
              <a:t>Hip</a:t>
            </a:r>
            <a:r>
              <a:rPr lang="en-US" b="1" dirty="0"/>
              <a:t>: Hip </a:t>
            </a:r>
            <a:r>
              <a:rPr lang="en-US" b="1" dirty="0" err="1"/>
              <a:t>Labral</a:t>
            </a:r>
            <a:r>
              <a:rPr lang="en-US" b="1" dirty="0"/>
              <a:t> repair, FAI surgery, Arthroscopic Hip Abductor </a:t>
            </a:r>
            <a:r>
              <a:rPr lang="en-US" b="1" dirty="0" smtClean="0"/>
              <a:t>Repair</a:t>
            </a:r>
          </a:p>
          <a:p>
            <a:pPr lvl="1"/>
            <a:r>
              <a:rPr lang="en-US" b="1" dirty="0" smtClean="0"/>
              <a:t>NEW to </a:t>
            </a:r>
            <a:endParaRPr lang="en-US" b="1" dirty="0"/>
          </a:p>
          <a:p>
            <a:endParaRPr lang="en-US" u="sng" dirty="0" smtClean="0"/>
          </a:p>
          <a:p>
            <a:pPr lvl="1"/>
            <a:endParaRPr lang="en-US" u="sng" dirty="0" smtClean="0"/>
          </a:p>
          <a:p>
            <a:pPr lvl="1"/>
            <a:r>
              <a:rPr lang="en-US" i="1" dirty="0" smtClean="0"/>
              <a:t>Sorry!  Not hip replacement</a:t>
            </a:r>
            <a:endParaRPr lang="en-US" i="1" dirty="0"/>
          </a:p>
          <a:p>
            <a:r>
              <a:rPr lang="en-US" u="sng" dirty="0" smtClean="0"/>
              <a:t>Shoulder</a:t>
            </a:r>
            <a:r>
              <a:rPr lang="en-US" dirty="0"/>
              <a:t>: Rotator Cuff Repair, </a:t>
            </a:r>
            <a:r>
              <a:rPr lang="en-US" dirty="0" err="1"/>
              <a:t>Labral</a:t>
            </a:r>
            <a:r>
              <a:rPr lang="en-US" dirty="0"/>
              <a:t> Repair, </a:t>
            </a:r>
            <a:r>
              <a:rPr lang="en-US" dirty="0" err="1"/>
              <a:t>Subpectoral</a:t>
            </a:r>
            <a:r>
              <a:rPr lang="en-US" dirty="0"/>
              <a:t> Biceps </a:t>
            </a:r>
            <a:r>
              <a:rPr lang="en-US" dirty="0" err="1"/>
              <a:t>Tenodesis</a:t>
            </a:r>
            <a:r>
              <a:rPr lang="en-US" dirty="0"/>
              <a:t>, Shoulder Stabilization</a:t>
            </a:r>
            <a:r>
              <a:rPr lang="en-US" u="sng" dirty="0"/>
              <a:t> </a:t>
            </a:r>
            <a:endParaRPr lang="en-US" u="sng" dirty="0" smtClean="0"/>
          </a:p>
          <a:p>
            <a:r>
              <a:rPr lang="en-US" u="sng" dirty="0" smtClean="0"/>
              <a:t>Knee</a:t>
            </a:r>
            <a:r>
              <a:rPr lang="en-US" dirty="0"/>
              <a:t>: Anatomic ACL Reconstruction, All-Inside Meniscus Repair, Cartilage Repair and Restoration, Patella Stabilization with MPFL Reconstruction</a:t>
            </a:r>
          </a:p>
          <a:p>
            <a:r>
              <a:rPr lang="en-US" u="sng" dirty="0"/>
              <a:t>Elbow</a:t>
            </a:r>
            <a:r>
              <a:rPr lang="en-US" dirty="0"/>
              <a:t>: Elbow Arthroscopy, UCL Reconstruction (Tommy John Procedure), Distal Biceps Repair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744" y="2189706"/>
            <a:ext cx="3452337" cy="690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507" y="13094"/>
            <a:ext cx="2361217" cy="40722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9066" y="4150807"/>
            <a:ext cx="2562934" cy="25107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2091" y="1"/>
            <a:ext cx="2648913" cy="2152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8534" y="2173610"/>
            <a:ext cx="2617084" cy="3181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3208" y="5235049"/>
            <a:ext cx="2330391" cy="162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72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47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1"/>
          <a:stretch/>
        </p:blipFill>
        <p:spPr bwMode="auto">
          <a:xfrm>
            <a:off x="274935" y="549950"/>
            <a:ext cx="11489270" cy="630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1950" y="152401"/>
            <a:ext cx="19304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CAM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508000" y="3276601"/>
            <a:ext cx="27432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PINCER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47054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664" y="242967"/>
            <a:ext cx="8596668" cy="1320800"/>
          </a:xfrm>
        </p:spPr>
        <p:txBody>
          <a:bodyPr/>
          <a:lstStyle/>
          <a:p>
            <a:r>
              <a:rPr lang="en-US" dirty="0" smtClean="0"/>
              <a:t>Prevalence/Incidence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48" y="942844"/>
            <a:ext cx="4206012" cy="242232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/>
              <a:t>37% Asymptomatic CAM Deformity</a:t>
            </a:r>
          </a:p>
          <a:p>
            <a:pPr lvl="1"/>
            <a:r>
              <a:rPr lang="en-US" dirty="0" smtClean="0"/>
              <a:t>54% in athletes compared to 23% in normal population</a:t>
            </a:r>
          </a:p>
          <a:p>
            <a:r>
              <a:rPr lang="en-US" dirty="0" smtClean="0"/>
              <a:t>67% Asymptomatic Pincer Deformity</a:t>
            </a:r>
          </a:p>
          <a:p>
            <a:r>
              <a:rPr lang="en-US" dirty="0" smtClean="0"/>
              <a:t>94% NFL combine athletes with previous history groin/hip pain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108" y="2075606"/>
            <a:ext cx="6915892" cy="4782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56" y="5164975"/>
            <a:ext cx="4542952" cy="1693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462" y="0"/>
            <a:ext cx="6012538" cy="21999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09405"/>
            <a:ext cx="5111247" cy="14047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1802863" y="1746394"/>
            <a:ext cx="8470052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/>
              <a:t>Overall 10-fold increase risk of alpha angle &gt;55 </a:t>
            </a:r>
            <a:r>
              <a:rPr lang="en-US" sz="3600" dirty="0" err="1" smtClean="0"/>
              <a:t>deg</a:t>
            </a:r>
            <a:r>
              <a:rPr lang="en-US" sz="3600" dirty="0" smtClean="0"/>
              <a:t> in athletes </a:t>
            </a:r>
            <a:r>
              <a:rPr lang="en-US" sz="3600" dirty="0" err="1" smtClean="0"/>
              <a:t>vs</a:t>
            </a:r>
            <a:r>
              <a:rPr lang="en-US" sz="3600" dirty="0" smtClean="0"/>
              <a:t> normal population!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55107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176" y="125122"/>
            <a:ext cx="10058172" cy="104024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dirty="0" smtClean="0"/>
              <a:t>Wolff’s law: Bone will adapt to the loads placed on it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373" y="1231900"/>
            <a:ext cx="7480300" cy="56261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903280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Examination/Clinical Diagnosis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66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819" y="0"/>
            <a:ext cx="257294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9484" y="0"/>
            <a:ext cx="2872516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201" y="0"/>
            <a:ext cx="2637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9337"/>
            <a:ext cx="4689396" cy="14825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10103" y="2981157"/>
            <a:ext cx="2417761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/>
              <a:t>Unrealistic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27622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2762</TotalTime>
  <Words>725</Words>
  <Application>Microsoft Macintosh PowerPoint</Application>
  <PresentationFormat>Custom</PresentationFormat>
  <Paragraphs>126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Facet</vt:lpstr>
      <vt:lpstr>PowerPoint Presentation</vt:lpstr>
      <vt:lpstr>Overview of Femoroacetabular Impingement (FAI) and related hip conditions</vt:lpstr>
      <vt:lpstr>Pathoanatomy</vt:lpstr>
      <vt:lpstr>Impingement with hip flexion</vt:lpstr>
      <vt:lpstr>PowerPoint Presentation</vt:lpstr>
      <vt:lpstr>Prevalence/Incidence</vt:lpstr>
      <vt:lpstr>Wolff’s law: Bone will adapt to the loads placed on it</vt:lpstr>
      <vt:lpstr>Examination/Clinical Diagnosis</vt:lpstr>
      <vt:lpstr>PowerPoint Presentation</vt:lpstr>
      <vt:lpstr>Focus on this                  Rule Out Other Causes </vt:lpstr>
      <vt:lpstr>Coxa Saltans</vt:lpstr>
      <vt:lpstr>Apophyseal Avulsions</vt:lpstr>
      <vt:lpstr>PowerPoint Presentation</vt:lpstr>
      <vt:lpstr>PowerPoint Presentation</vt:lpstr>
      <vt:lpstr>Radiographic Indicators of FAI </vt:lpstr>
      <vt:lpstr>PowerPoint Presentation</vt:lpstr>
      <vt:lpstr>PowerPoint Presentation</vt:lpstr>
      <vt:lpstr>Standard Views</vt:lpstr>
      <vt:lpstr>PowerPoint Presentation</vt:lpstr>
      <vt:lpstr>Hip Arthroscopy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Abductor Tears </vt:lpstr>
      <vt:lpstr>PowerPoint Presentation</vt:lpstr>
      <vt:lpstr>Abductor Anatomy</vt:lpstr>
      <vt:lpstr>PowerPoint Presentation</vt:lpstr>
      <vt:lpstr>Abductor repair surgery</vt:lpstr>
      <vt:lpstr>PowerPoint Presentation</vt:lpstr>
      <vt:lpstr>PowerPoint Presentation</vt:lpstr>
      <vt:lpstr>PowerPoint Presentation</vt:lpstr>
      <vt:lpstr>Where is the evidence?</vt:lpstr>
      <vt:lpstr>PowerPoint Presentation</vt:lpstr>
      <vt:lpstr>Prevention</vt:lpstr>
      <vt:lpstr>The hip dictates knee landing mechanics and rotational forces</vt:lpstr>
      <vt:lpstr>PowerPoint Presentation</vt:lpstr>
      <vt:lpstr>Take-Home Points</vt:lpstr>
      <vt:lpstr>Ian Rice MD</vt:lpstr>
      <vt:lpstr>Office Locations</vt:lpstr>
      <vt:lpstr>Specialties</vt:lpstr>
      <vt:lpstr>Thank You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Trey Jurgens</dc:creator>
  <cp:lastModifiedBy>IAN RICE</cp:lastModifiedBy>
  <cp:revision>129</cp:revision>
  <dcterms:created xsi:type="dcterms:W3CDTF">2014-09-25T19:04:43Z</dcterms:created>
  <dcterms:modified xsi:type="dcterms:W3CDTF">2016-09-29T13:17:24Z</dcterms:modified>
</cp:coreProperties>
</file>